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FFFFFC"/>
          </a:solidFill>
        </a:fill>
      </a:tcStyle>
    </a:wholeTbl>
    <a:band2H>
      <a:tcTxStyle b="def" i="def"/>
      <a:tcStyle>
        <a:tcBdr/>
        <a:fill>
          <a:solidFill>
            <a:srgbClr val="FFFFF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FFFFF7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381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FFFFF7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381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FFFFF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FFFFF6"/>
          </a:solidFill>
        </a:fill>
      </a:tcStyle>
    </a:wholeTbl>
    <a:band2H>
      <a:tcTxStyle b="def" i="def"/>
      <a:tcStyle>
        <a:tcBdr/>
        <a:fill>
          <a:solidFill>
            <a:srgbClr val="FFFFFB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FFFFE8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381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FFFFE8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381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FFFFE8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CCE6E6"/>
          </a:solidFill>
        </a:fill>
      </a:tcStyle>
    </a:wholeTbl>
    <a:band2H>
      <a:tcTxStyle b="def" i="def"/>
      <a:tcStyle>
        <a:tcBdr/>
        <a:fill>
          <a:solidFill>
            <a:srgbClr val="E7F3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2EB9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381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2EB9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381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2EB9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D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7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D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38100" cap="flat">
              <a:solidFill>
                <a:srgbClr val="FFFFD9"/>
              </a:solidFill>
              <a:prstDash val="solid"/>
              <a:bevel/>
            </a:ln>
          </a:top>
          <a:bottom>
            <a:ln w="127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D9"/>
      </a:tcTxStyle>
      <a:tcStyle>
        <a:tcBdr>
          <a:left>
            <a:ln w="12700" cap="flat">
              <a:solidFill>
                <a:srgbClr val="FFFFD9"/>
              </a:solidFill>
              <a:prstDash val="solid"/>
              <a:bevel/>
            </a:ln>
          </a:left>
          <a:right>
            <a:ln w="12700" cap="flat">
              <a:solidFill>
                <a:srgbClr val="FFFFD9"/>
              </a:solidFill>
              <a:prstDash val="solid"/>
              <a:bevel/>
            </a:ln>
          </a:right>
          <a:top>
            <a:ln w="12700" cap="flat">
              <a:solidFill>
                <a:srgbClr val="FFFFD9"/>
              </a:solidFill>
              <a:prstDash val="solid"/>
              <a:bevel/>
            </a:ln>
          </a:top>
          <a:bottom>
            <a:ln w="38100" cap="flat">
              <a:solidFill>
                <a:srgbClr val="FFFFD9"/>
              </a:solidFill>
              <a:prstDash val="solid"/>
              <a:bevel/>
            </a:ln>
          </a:bottom>
          <a:insideH>
            <a:ln w="12700" cap="flat">
              <a:solidFill>
                <a:srgbClr val="FFFFD9"/>
              </a:solidFill>
              <a:prstDash val="solid"/>
              <a:bevel/>
            </a:ln>
          </a:insideH>
          <a:insideV>
            <a:ln w="12700" cap="flat">
              <a:solidFill>
                <a:srgbClr val="FFFFD9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486400" y="6558279"/>
            <a:ext cx="3505200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800"/>
              <a:t>Corso di  laurea in Scienze dell’ Enogastronomia mediterranea e Salute</a:t>
            </a:r>
          </a:p>
        </p:txBody>
      </p:sp>
      <p:sp>
        <p:nvSpPr>
          <p:cNvPr id="9" name="Shape 9"/>
          <p:cNvSpPr/>
          <p:nvPr/>
        </p:nvSpPr>
        <p:spPr>
          <a:xfrm>
            <a:off x="2743200" y="152400"/>
            <a:ext cx="4038600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ctr">
              <a:lnSpc>
                <a:spcPct val="90000"/>
              </a:lnSpc>
              <a:spcBef>
                <a:spcPts val="400"/>
              </a:spcBef>
              <a:defRPr sz="2000">
                <a:solidFill>
                  <a:srgbClr val="FF3300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3300"/>
                </a:solidFill>
              </a:rPr>
              <a:t>L’ ACETO</a:t>
            </a:r>
          </a:p>
        </p:txBody>
      </p:sp>
      <p:sp>
        <p:nvSpPr>
          <p:cNvPr id="10" name="Shape 10"/>
          <p:cNvSpPr/>
          <p:nvPr/>
        </p:nvSpPr>
        <p:spPr>
          <a:xfrm>
            <a:off x="171450" y="857250"/>
            <a:ext cx="8677275" cy="5843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La produzione moderna di aceto non ha nulla a che vedere con l’acidificazione spontanea tipica del vino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andato a male, anche se i germi responsabili del processo sono gli stessi.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1000"/>
              </a:spcBef>
            </a:pP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Tuttavia, se il processo di formazione dell’aceto è sostanzialmente identico in tutti i casi, sul mercato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troviamo aceti di qualità, aroma e quindi prezzo diversi.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1000"/>
              </a:spcBef>
            </a:pP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L’aceto è una soluzione acquosa, contenente ca il 6% di ac. acetico, proveniente dall’ossidazione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della frazione alcoolica di un </a:t>
            </a:r>
            <a:r>
              <a:rPr sz="1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vino dedicato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, ossia un vino ottenuto da uve destinate a produrre aceto,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pertanto con caratteristiche aromatiche particolari e diverse dalle uve destinate alla vinificazione, a loro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volta diverse da quelle destinate al consumo fresco.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1000"/>
              </a:spcBef>
            </a:pP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Accanto alla produzione di </a:t>
            </a:r>
            <a:r>
              <a:rPr sz="1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aceto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per uso alimentare non va trascurata la produzione di </a:t>
            </a:r>
            <a:r>
              <a:rPr sz="1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ac. acetico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, sostanza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largamente utilizzata sia come reattivo che soprattutto come fonte di innumerevoli sostanze di interesse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industriale.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Nel caso della produzione industriale di ac. acetico, in cui la componente aromatica è irrilevante, si parte da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una soluzione di glucosio o saccarosio per ottenere una soluzione acquosa di acido attorno all’ 8 %.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1000"/>
              </a:spcBef>
            </a:pP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Poiché la fermentazione, o meglio l’</a:t>
            </a:r>
            <a:r>
              <a:rPr sz="1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ossidazione che porta alla produzione di aceto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, è a carico della frazione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etanolica, è evidente che qualsiasi soluzione idroalcoolica o vino ottenuta per fermentazione a partire da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una soluzione acquosa zuccherina darà origine al corrispondente aceto: avremo così </a:t>
            </a:r>
            <a:r>
              <a:rPr sz="1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aceto di mele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sz="1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aceto</a:t>
            </a:r>
            <a:endParaRPr sz="1400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  di arancia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, </a:t>
            </a:r>
            <a:r>
              <a:rPr sz="1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aceto di bergamotto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, etc. i quali hanno nicchie gastronomiche particolari poiché portano con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"/>
                <a:ea typeface="Tahoma"/>
                <a:cs typeface="Tahoma"/>
                <a:sym typeface="Tahoma"/>
              </a:rPr>
              <a:t>   loro alcuni aromi già presenti nel corrispondente vino.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3" dur="3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6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0" dur="3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4" dur="3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9" dur="3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3" dur="3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7" dur="3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42" dur="3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46" dur="3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0" dur="3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4" dur="3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8" dur="3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63" dur="3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67" dur="3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71" dur="3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76" dur="30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0" dur="30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4" dur="30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8" dur="30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92" dur="30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0"/>
                            </p:stCondLst>
                            <p:childTnLst>
                              <p:par>
                                <p:cTn id="94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96" dur="3000"/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000"/>
                            </p:stCondLst>
                            <p:childTnLst>
                              <p:par>
                                <p:cTn id="98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00" dur="3000"/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2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04" dur="3000"/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" grpId="1"/>
      <p:bldP build="p" bldLvl="5" animBg="1" rev="0" advAuto="0" spid="1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419725" y="6558279"/>
            <a:ext cx="3571875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800"/>
              <a:t>Corso di  Laurea in Scienze dell’ Enogastronomia mediterranea e Salute</a:t>
            </a:r>
          </a:p>
        </p:txBody>
      </p:sp>
      <p:sp>
        <p:nvSpPr>
          <p:cNvPr id="13" name="Shape 13"/>
          <p:cNvSpPr/>
          <p:nvPr/>
        </p:nvSpPr>
        <p:spPr>
          <a:xfrm>
            <a:off x="1119187" y="200025"/>
            <a:ext cx="6865938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200"/>
              </a:spcBef>
              <a:defRPr sz="2000">
                <a:solidFill>
                  <a:srgbClr val="FF3300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3300"/>
                </a:solidFill>
              </a:rPr>
              <a:t>LA  FILIERA PRODUTTIVA DELL’ACETO</a:t>
            </a:r>
          </a:p>
        </p:txBody>
      </p:sp>
      <p:sp>
        <p:nvSpPr>
          <p:cNvPr id="14" name="Shape 14"/>
          <p:cNvSpPr/>
          <p:nvPr/>
        </p:nvSpPr>
        <p:spPr>
          <a:xfrm>
            <a:off x="236537" y="727075"/>
            <a:ext cx="8669338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0" algn="just"/>
            <a:r>
              <a:rPr sz="1400">
                <a:latin typeface="Tahoma"/>
                <a:ea typeface="Tahoma"/>
                <a:cs typeface="Tahoma"/>
                <a:sym typeface="Tahoma"/>
              </a:rPr>
              <a:t>Nella filiera produttiva dell’aceto si utilizzano cultivar diverse da quelle utilizzate per la produzione dei vini ma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/>
            <a:r>
              <a:rPr sz="1400">
                <a:latin typeface="Tahoma"/>
                <a:ea typeface="Tahoma"/>
                <a:cs typeface="Tahoma"/>
                <a:sym typeface="Tahoma"/>
              </a:rPr>
              <a:t>   gli stadi che portano alla produzione di vino (o di vinello) sono perfettamente identici a quelli che portano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/>
            <a:r>
              <a:rPr sz="1400">
                <a:latin typeface="Tahoma"/>
                <a:ea typeface="Tahoma"/>
                <a:cs typeface="Tahoma"/>
                <a:sym typeface="Tahoma"/>
              </a:rPr>
              <a:t>   alla produzione della soluzione idro-alcoolica utilizzata per l’estrazione di ac. acetico industriale.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/>
            <a:endParaRPr sz="1400">
              <a:latin typeface="Tahoma"/>
              <a:ea typeface="Tahoma"/>
              <a:cs typeface="Tahoma"/>
              <a:sym typeface="Tahoma"/>
            </a:endParaRPr>
          </a:p>
          <a:p>
            <a:pPr lvl="0" algn="just"/>
            <a:r>
              <a:rPr sz="1400">
                <a:latin typeface="Tahoma"/>
                <a:ea typeface="Tahoma"/>
                <a:cs typeface="Tahoma"/>
                <a:sym typeface="Tahoma"/>
              </a:rPr>
              <a:t>Lo schema della filiera, piuttosto semplificato, è il seguente:</a:t>
            </a:r>
          </a:p>
        </p:txBody>
      </p:sp>
      <p:sp>
        <p:nvSpPr>
          <p:cNvPr id="15" name="Shape 15"/>
          <p:cNvSpPr/>
          <p:nvPr/>
        </p:nvSpPr>
        <p:spPr>
          <a:xfrm>
            <a:off x="1684337" y="2389187"/>
            <a:ext cx="584201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torchio</a:t>
            </a:r>
          </a:p>
        </p:txBody>
      </p:sp>
      <p:sp>
        <p:nvSpPr>
          <p:cNvPr id="16" name="Shape 16"/>
          <p:cNvSpPr/>
          <p:nvPr/>
        </p:nvSpPr>
        <p:spPr>
          <a:xfrm>
            <a:off x="2670175" y="2392362"/>
            <a:ext cx="655638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mosto</a:t>
            </a:r>
          </a:p>
        </p:txBody>
      </p:sp>
      <p:sp>
        <p:nvSpPr>
          <p:cNvPr id="17" name="Shape 17"/>
          <p:cNvSpPr/>
          <p:nvPr/>
        </p:nvSpPr>
        <p:spPr>
          <a:xfrm>
            <a:off x="3805237" y="2397125"/>
            <a:ext cx="1184276" cy="24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fermentazione</a:t>
            </a:r>
          </a:p>
        </p:txBody>
      </p:sp>
      <p:sp>
        <p:nvSpPr>
          <p:cNvPr id="18" name="Shape 18"/>
          <p:cNvSpPr/>
          <p:nvPr/>
        </p:nvSpPr>
        <p:spPr>
          <a:xfrm>
            <a:off x="5021262" y="2519362"/>
            <a:ext cx="323851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21" name="Group 21"/>
          <p:cNvGrpSpPr/>
          <p:nvPr/>
        </p:nvGrpSpPr>
        <p:grpSpPr>
          <a:xfrm>
            <a:off x="469900" y="2357437"/>
            <a:ext cx="647700" cy="323851"/>
            <a:chOff x="0" y="0"/>
            <a:chExt cx="647700" cy="323850"/>
          </a:xfrm>
        </p:grpSpPr>
        <p:sp>
          <p:nvSpPr>
            <p:cNvPr id="19" name="Shape 19"/>
            <p:cNvSpPr/>
            <p:nvPr/>
          </p:nvSpPr>
          <p:spPr>
            <a:xfrm>
              <a:off x="0" y="0"/>
              <a:ext cx="647700" cy="32385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0"/>
              <a:ext cx="647700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UVA</a:t>
              </a:r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5407025" y="2346324"/>
            <a:ext cx="719138" cy="323851"/>
            <a:chOff x="0" y="0"/>
            <a:chExt cx="719137" cy="323850"/>
          </a:xfrm>
        </p:grpSpPr>
        <p:sp>
          <p:nvSpPr>
            <p:cNvPr id="22" name="Shape 22"/>
            <p:cNvSpPr/>
            <p:nvPr/>
          </p:nvSpPr>
          <p:spPr>
            <a:xfrm>
              <a:off x="0" y="0"/>
              <a:ext cx="719138" cy="32385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0"/>
              <a:ext cx="719138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VINO</a:t>
              </a:r>
            </a:p>
          </p:txBody>
        </p:sp>
      </p:grpSp>
      <p:sp>
        <p:nvSpPr>
          <p:cNvPr id="25" name="Shape 25"/>
          <p:cNvSpPr/>
          <p:nvPr/>
        </p:nvSpPr>
        <p:spPr>
          <a:xfrm>
            <a:off x="1258887" y="2509837"/>
            <a:ext cx="371476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" name="Shape 26"/>
          <p:cNvSpPr/>
          <p:nvPr/>
        </p:nvSpPr>
        <p:spPr>
          <a:xfrm>
            <a:off x="2270125" y="2509837"/>
            <a:ext cx="344488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3363912" y="2516187"/>
            <a:ext cx="433388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6189662" y="2519362"/>
            <a:ext cx="387351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6699250" y="2381250"/>
            <a:ext cx="1089025" cy="24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>
              <a:defRPr sz="14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400"/>
              <a:t>ossidazione</a:t>
            </a:r>
          </a:p>
        </p:txBody>
      </p:sp>
      <p:sp>
        <p:nvSpPr>
          <p:cNvPr id="30" name="Shape 30"/>
          <p:cNvSpPr/>
          <p:nvPr/>
        </p:nvSpPr>
        <p:spPr>
          <a:xfrm>
            <a:off x="7820025" y="2519362"/>
            <a:ext cx="273050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33" name="Group 33"/>
          <p:cNvGrpSpPr/>
          <p:nvPr/>
        </p:nvGrpSpPr>
        <p:grpSpPr>
          <a:xfrm>
            <a:off x="8172450" y="2351087"/>
            <a:ext cx="823913" cy="323851"/>
            <a:chOff x="0" y="0"/>
            <a:chExt cx="823912" cy="323850"/>
          </a:xfrm>
        </p:grpSpPr>
        <p:sp>
          <p:nvSpPr>
            <p:cNvPr id="31" name="Shape 31"/>
            <p:cNvSpPr/>
            <p:nvPr/>
          </p:nvSpPr>
          <p:spPr>
            <a:xfrm>
              <a:off x="0" y="0"/>
              <a:ext cx="823913" cy="32385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823913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ACETO</a:t>
              </a:r>
            </a:p>
          </p:txBody>
        </p:sp>
      </p:grpSp>
      <p:sp>
        <p:nvSpPr>
          <p:cNvPr id="34" name="Shape 34"/>
          <p:cNvSpPr/>
          <p:nvPr/>
        </p:nvSpPr>
        <p:spPr>
          <a:xfrm>
            <a:off x="3717925" y="3940175"/>
            <a:ext cx="650875" cy="24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torchio</a:t>
            </a:r>
          </a:p>
        </p:txBody>
      </p:sp>
      <p:sp>
        <p:nvSpPr>
          <p:cNvPr id="35" name="Shape 35"/>
          <p:cNvSpPr/>
          <p:nvPr/>
        </p:nvSpPr>
        <p:spPr>
          <a:xfrm>
            <a:off x="1789112" y="3940175"/>
            <a:ext cx="1241426" cy="24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fermentazione</a:t>
            </a:r>
          </a:p>
        </p:txBody>
      </p:sp>
      <p:sp>
        <p:nvSpPr>
          <p:cNvPr id="36" name="Shape 36"/>
          <p:cNvSpPr/>
          <p:nvPr/>
        </p:nvSpPr>
        <p:spPr>
          <a:xfrm>
            <a:off x="4572000" y="4051300"/>
            <a:ext cx="690563" cy="0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39" name="Group 39"/>
          <p:cNvGrpSpPr/>
          <p:nvPr/>
        </p:nvGrpSpPr>
        <p:grpSpPr>
          <a:xfrm>
            <a:off x="273050" y="3887787"/>
            <a:ext cx="1022350" cy="323851"/>
            <a:chOff x="0" y="0"/>
            <a:chExt cx="1022350" cy="323850"/>
          </a:xfrm>
        </p:grpSpPr>
        <p:sp>
          <p:nvSpPr>
            <p:cNvPr id="37" name="Shape 37"/>
            <p:cNvSpPr/>
            <p:nvPr/>
          </p:nvSpPr>
          <p:spPr>
            <a:xfrm>
              <a:off x="0" y="0"/>
              <a:ext cx="1022350" cy="32385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1022350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VINACCE</a:t>
              </a:r>
            </a:p>
          </p:txBody>
        </p:sp>
      </p:grpSp>
      <p:sp>
        <p:nvSpPr>
          <p:cNvPr id="40" name="Shape 40"/>
          <p:cNvSpPr/>
          <p:nvPr/>
        </p:nvSpPr>
        <p:spPr>
          <a:xfrm>
            <a:off x="1436687" y="4057650"/>
            <a:ext cx="384176" cy="0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3133725" y="4054475"/>
            <a:ext cx="433388" cy="0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2" name="Shape 42"/>
          <p:cNvSpPr/>
          <p:nvPr/>
        </p:nvSpPr>
        <p:spPr>
          <a:xfrm>
            <a:off x="6423025" y="4048125"/>
            <a:ext cx="292101" cy="9525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6845300" y="3948112"/>
            <a:ext cx="974725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ossidazione</a:t>
            </a:r>
          </a:p>
        </p:txBody>
      </p:sp>
      <p:sp>
        <p:nvSpPr>
          <p:cNvPr id="44" name="Shape 44"/>
          <p:cNvSpPr/>
          <p:nvPr/>
        </p:nvSpPr>
        <p:spPr>
          <a:xfrm>
            <a:off x="7878762" y="4038600"/>
            <a:ext cx="254001" cy="9525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5" name="Shape 45"/>
          <p:cNvSpPr/>
          <p:nvPr/>
        </p:nvSpPr>
        <p:spPr>
          <a:xfrm>
            <a:off x="47625" y="6154737"/>
            <a:ext cx="736123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just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La filiera produttiva dell’aceto spiega perché il suo costo, rispetto al vino, risulta più elevato</a:t>
            </a:r>
            <a:endParaRPr sz="1400"/>
          </a:p>
        </p:txBody>
      </p:sp>
      <p:grpSp>
        <p:nvGrpSpPr>
          <p:cNvPr id="48" name="Group 48"/>
          <p:cNvGrpSpPr/>
          <p:nvPr/>
        </p:nvGrpSpPr>
        <p:grpSpPr>
          <a:xfrm>
            <a:off x="192087" y="5130800"/>
            <a:ext cx="1162051" cy="552450"/>
            <a:chOff x="0" y="0"/>
            <a:chExt cx="1162050" cy="552450"/>
          </a:xfrm>
        </p:grpSpPr>
        <p:sp>
          <p:nvSpPr>
            <p:cNvPr id="46" name="Shape 46"/>
            <p:cNvSpPr/>
            <p:nvPr/>
          </p:nvSpPr>
          <p:spPr>
            <a:xfrm>
              <a:off x="0" y="0"/>
              <a:ext cx="1162050" cy="5524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lnSpc>
                  <a:spcPct val="140000"/>
                </a:lnSpc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1162050" cy="4521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12700" tIns="12700" rIns="12700" bIns="12700" numCol="1" anchor="t">
              <a:spAutoFit/>
            </a:bodyPr>
            <a:lstStyle/>
            <a:p>
              <a:pPr lvl="0" algn="ctr">
                <a:lnSpc>
                  <a:spcPct val="140000"/>
                </a:lnSpc>
              </a:pP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SOLUZIONE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>
                <a:lnSpc>
                  <a:spcPct val="140000"/>
                </a:lnSpc>
              </a:pP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GLICIDICA</a:t>
              </a:r>
            </a:p>
          </p:txBody>
        </p:sp>
      </p:grpSp>
      <p:sp>
        <p:nvSpPr>
          <p:cNvPr id="49" name="Shape 49"/>
          <p:cNvSpPr/>
          <p:nvPr/>
        </p:nvSpPr>
        <p:spPr>
          <a:xfrm>
            <a:off x="1836737" y="5307012"/>
            <a:ext cx="1241426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fermentazione</a:t>
            </a:r>
          </a:p>
        </p:txBody>
      </p:sp>
      <p:sp>
        <p:nvSpPr>
          <p:cNvPr id="50" name="Shape 50"/>
          <p:cNvSpPr/>
          <p:nvPr/>
        </p:nvSpPr>
        <p:spPr>
          <a:xfrm>
            <a:off x="3117850" y="5418137"/>
            <a:ext cx="747713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53" name="Group 53"/>
          <p:cNvGrpSpPr/>
          <p:nvPr/>
        </p:nvGrpSpPr>
        <p:grpSpPr>
          <a:xfrm>
            <a:off x="4105275" y="5175249"/>
            <a:ext cx="1419225" cy="461964"/>
            <a:chOff x="0" y="0"/>
            <a:chExt cx="1419225" cy="461962"/>
          </a:xfrm>
        </p:grpSpPr>
        <p:sp>
          <p:nvSpPr>
            <p:cNvPr id="51" name="Shape 51"/>
            <p:cNvSpPr/>
            <p:nvPr/>
          </p:nvSpPr>
          <p:spPr>
            <a:xfrm>
              <a:off x="0" y="0"/>
              <a:ext cx="1419225" cy="461963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0"/>
              <a:ext cx="1419225" cy="447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SOLUZ. IDRO-ALCOOLICA</a:t>
              </a:r>
            </a:p>
          </p:txBody>
        </p:sp>
      </p:grpSp>
      <p:sp>
        <p:nvSpPr>
          <p:cNvPr id="54" name="Shape 54"/>
          <p:cNvSpPr/>
          <p:nvPr/>
        </p:nvSpPr>
        <p:spPr>
          <a:xfrm>
            <a:off x="1444625" y="5421312"/>
            <a:ext cx="430213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5" name="Shape 55"/>
          <p:cNvSpPr/>
          <p:nvPr/>
        </p:nvSpPr>
        <p:spPr>
          <a:xfrm>
            <a:off x="5584825" y="5424487"/>
            <a:ext cx="387350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6" name="Shape 56"/>
          <p:cNvSpPr/>
          <p:nvPr/>
        </p:nvSpPr>
        <p:spPr>
          <a:xfrm>
            <a:off x="5984875" y="5305425"/>
            <a:ext cx="974725" cy="24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ossidazione</a:t>
            </a:r>
          </a:p>
        </p:txBody>
      </p:sp>
      <p:sp>
        <p:nvSpPr>
          <p:cNvPr id="57" name="Shape 57"/>
          <p:cNvSpPr/>
          <p:nvPr/>
        </p:nvSpPr>
        <p:spPr>
          <a:xfrm>
            <a:off x="6935787" y="5424487"/>
            <a:ext cx="387351" cy="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60" name="Group 60"/>
          <p:cNvGrpSpPr/>
          <p:nvPr/>
        </p:nvGrpSpPr>
        <p:grpSpPr>
          <a:xfrm>
            <a:off x="7431087" y="5257799"/>
            <a:ext cx="1592263" cy="309564"/>
            <a:chOff x="0" y="0"/>
            <a:chExt cx="1592262" cy="309562"/>
          </a:xfrm>
        </p:grpSpPr>
        <p:sp>
          <p:nvSpPr>
            <p:cNvPr id="58" name="Shape 58"/>
            <p:cNvSpPr/>
            <p:nvPr/>
          </p:nvSpPr>
          <p:spPr>
            <a:xfrm>
              <a:off x="0" y="-1"/>
              <a:ext cx="1592263" cy="309564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-1"/>
              <a:ext cx="1592263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SOLUZ. ACETICA</a:t>
              </a:r>
            </a:p>
          </p:txBody>
        </p:sp>
      </p:grpSp>
      <p:grpSp>
        <p:nvGrpSpPr>
          <p:cNvPr id="63" name="Group 63"/>
          <p:cNvGrpSpPr/>
          <p:nvPr/>
        </p:nvGrpSpPr>
        <p:grpSpPr>
          <a:xfrm>
            <a:off x="5351462" y="3881437"/>
            <a:ext cx="1011238" cy="323851"/>
            <a:chOff x="0" y="0"/>
            <a:chExt cx="1011237" cy="323850"/>
          </a:xfrm>
        </p:grpSpPr>
        <p:sp>
          <p:nvSpPr>
            <p:cNvPr id="61" name="Shape 61"/>
            <p:cNvSpPr/>
            <p:nvPr/>
          </p:nvSpPr>
          <p:spPr>
            <a:xfrm>
              <a:off x="0" y="0"/>
              <a:ext cx="1011238" cy="32385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1011238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VINELLO</a:t>
              </a:r>
            </a:p>
          </p:txBody>
        </p:sp>
      </p:grpSp>
      <p:grpSp>
        <p:nvGrpSpPr>
          <p:cNvPr id="66" name="Group 66"/>
          <p:cNvGrpSpPr/>
          <p:nvPr/>
        </p:nvGrpSpPr>
        <p:grpSpPr>
          <a:xfrm>
            <a:off x="8174037" y="3889374"/>
            <a:ext cx="823913" cy="323851"/>
            <a:chOff x="0" y="0"/>
            <a:chExt cx="823912" cy="323850"/>
          </a:xfrm>
        </p:grpSpPr>
        <p:sp>
          <p:nvSpPr>
            <p:cNvPr id="64" name="Shape 64"/>
            <p:cNvSpPr/>
            <p:nvPr/>
          </p:nvSpPr>
          <p:spPr>
            <a:xfrm>
              <a:off x="0" y="0"/>
              <a:ext cx="823913" cy="32385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0"/>
              <a:ext cx="823913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ACETO</a:t>
              </a:r>
            </a:p>
          </p:txBody>
        </p:sp>
      </p:grpSp>
      <p:sp>
        <p:nvSpPr>
          <p:cNvPr id="67" name="Shape 67"/>
          <p:cNvSpPr/>
          <p:nvPr/>
        </p:nvSpPr>
        <p:spPr>
          <a:xfrm flipH="1">
            <a:off x="789622" y="3475672"/>
            <a:ext cx="1" cy="331788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455612" y="3219450"/>
            <a:ext cx="655638" cy="24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1400"/>
              <a:t>acqua</a:t>
            </a:r>
          </a:p>
        </p:txBody>
      </p:sp>
      <p:sp>
        <p:nvSpPr>
          <p:cNvPr id="69" name="Shape 69"/>
          <p:cNvSpPr/>
          <p:nvPr/>
        </p:nvSpPr>
        <p:spPr>
          <a:xfrm flipH="1">
            <a:off x="790575" y="4794250"/>
            <a:ext cx="1588" cy="273050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215900" y="4564062"/>
            <a:ext cx="1150938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2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200"/>
              <a:t>fonti di N</a:t>
            </a:r>
          </a:p>
        </p:txBody>
      </p:sp>
      <p:sp>
        <p:nvSpPr>
          <p:cNvPr id="71" name="Shape 71"/>
          <p:cNvSpPr/>
          <p:nvPr/>
        </p:nvSpPr>
        <p:spPr>
          <a:xfrm>
            <a:off x="8255634" y="5671184"/>
            <a:ext cx="1" cy="32385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74" name="Group 74"/>
          <p:cNvGrpSpPr/>
          <p:nvPr/>
        </p:nvGrpSpPr>
        <p:grpSpPr>
          <a:xfrm>
            <a:off x="7739062" y="6089649"/>
            <a:ext cx="1027113" cy="323851"/>
            <a:chOff x="0" y="0"/>
            <a:chExt cx="1027112" cy="323850"/>
          </a:xfrm>
        </p:grpSpPr>
        <p:sp>
          <p:nvSpPr>
            <p:cNvPr id="72" name="Shape 72"/>
            <p:cNvSpPr/>
            <p:nvPr/>
          </p:nvSpPr>
          <p:spPr>
            <a:xfrm>
              <a:off x="0" y="0"/>
              <a:ext cx="1027113" cy="32385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0"/>
              <a:ext cx="1027113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AC. ACETO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3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nodeType="afterEffect" presetClass="entr" presetSubtype="6" presetID="18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nodeType="afterEffect" presetClass="entr" presetSubtype="6" presetID="18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4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3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nodeType="afterEffect" presetClass="entr" presetSubtype="6" presetID="18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nodeType="afterEffect" presetClass="entr" presetSubtype="0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nodeType="afterEffect" presetClass="entr" presetSubtype="6" presetID="18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nodeType="afterEffect" presetClass="entr" presetSubtype="0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nodeType="afterEffect" presetClass="entr" presetSubtype="6" presetID="18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nodeType="afterEffect" presetClass="entr" presetSubtype="0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nodeType="afterEffect" presetClass="entr" presetSubtype="6" presetID="18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nodeType="afterEffect" presetClass="entr" presetSubtype="0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nodeType="afterEffect" presetClass="entr" presetSubtype="6" presetID="18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nodeType="afterEffect" presetClass="entr" presetSubtype="0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nodeType="afterEffect" presetClass="entr" presetSubtype="6" presetID="18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0"/>
                            </p:stCondLst>
                            <p:childTnLst>
                              <p:par>
                                <p:cTn id="85" nodeType="afterEffect" presetClass="entr" presetSubtype="0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presetClass="entr" presetSubtype="8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nodeType="afterEffect" presetClass="entr" presetSubtype="0" presetID="10" grpId="17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nodeType="afterEffect" presetClass="entr" presetSubtype="6" presetID="18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0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presetClass="entr" presetSubtype="6" presetID="18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0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nodeType="afterEffect" presetClass="entr" presetSubtype="0" presetID="10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nodeType="afterEffect" presetClass="entr" presetSubtype="6" presetID="18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nodeType="afterEffect" presetClass="entr" presetSubtype="0" presetID="10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nodeType="afterEffect" presetClass="entr" presetSubtype="6" presetID="18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nodeType="afterEffect" presetClass="entr" presetSubtype="0" presetID="10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5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000"/>
                            </p:stCondLst>
                            <p:childTnLst>
                              <p:par>
                                <p:cTn id="128" nodeType="afterEffect" presetClass="entr" presetSubtype="6" presetID="18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3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000"/>
                            </p:stCondLst>
                            <p:childTnLst>
                              <p:par>
                                <p:cTn id="132" nodeType="afterEffect" presetClass="entr" presetSubtype="0" presetID="10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000"/>
                            </p:stCondLst>
                            <p:childTnLst>
                              <p:par>
                                <p:cTn id="136" nodeType="afterEffect" presetClass="entr" presetSubtype="6" presetID="18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7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0" nodeType="afterEffect" presetClass="entr" presetSubtype="0" presetID="10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presetClass="entr" presetSubtype="8" presetID="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nodeType="afterEffect" presetClass="entr" presetSubtype="0" presetID="10" grpId="30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nodeType="afterEffect" presetClass="entr" presetSubtype="6" presetID="18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5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500"/>
                            </p:stCondLst>
                            <p:childTnLst>
                              <p:par>
                                <p:cTn id="158" nodeType="afterEffect" presetClass="entr" presetSubtype="6" presetID="18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9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6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500"/>
                            </p:stCondLst>
                            <p:childTnLst>
                              <p:par>
                                <p:cTn id="162" nodeType="afterEffect" presetClass="entr" presetSubtype="0" presetID="10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6" nodeType="afterEffect" presetClass="entr" presetSubtype="6" presetID="18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7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6500"/>
                            </p:stCondLst>
                            <p:childTnLst>
                              <p:par>
                                <p:cTn id="170" nodeType="afterEffect" presetClass="entr" presetSubtype="0" presetID="10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500"/>
                            </p:stCondLst>
                            <p:childTnLst>
                              <p:par>
                                <p:cTn id="174" nodeType="afterEffect" presetClass="entr" presetSubtype="6" presetID="18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7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8500"/>
                            </p:stCondLst>
                            <p:childTnLst>
                              <p:par>
                                <p:cTn id="178" nodeType="afterEffect" presetClass="entr" presetSubtype="0" presetID="10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9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500"/>
                            </p:stCondLst>
                            <p:childTnLst>
                              <p:par>
                                <p:cTn id="182" nodeType="afterEffect" presetClass="entr" presetSubtype="6" presetID="18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3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8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6" nodeType="afterEffect" presetClass="entr" presetSubtype="0" presetID="10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7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0" nodeType="afterEffect" presetClass="entr" presetSubtype="6" presetID="18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9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94" nodeType="afterEffect" presetClass="entr" presetSubtype="0" presetID="10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5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98" nodeType="afterEffect" presetClass="entr" presetSubtype="6" presetID="18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9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0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" grpId="20"/>
      <p:bldP build="whole" bldLvl="1" animBg="1" rev="0" advAuto="0" spid="54" grpId="32"/>
      <p:bldP build="whole" bldLvl="1" animBg="1" rev="0" advAuto="0" spid="53" grpId="35"/>
      <p:bldP build="whole" bldLvl="1" animBg="1" rev="0" advAuto="0" spid="66" grpId="28"/>
      <p:bldP build="whole" bldLvl="1" animBg="1" rev="0" advAuto="0" spid="74" grpId="41"/>
      <p:bldP build="whole" bldLvl="1" animBg="1" rev="0" advAuto="0" spid="30" grpId="14"/>
      <p:bldP build="whole" bldLvl="1" animBg="1" rev="0" advAuto="0" spid="71" grpId="40"/>
      <p:bldP build="whole" bldLvl="1" animBg="1" rev="0" advAuto="0" spid="57" grpId="38"/>
      <p:bldP build="whole" bldLvl="1" animBg="1" rev="0" advAuto="0" spid="18" grpId="10"/>
      <p:bldP build="whole" bldLvl="1" animBg="1" rev="0" advAuto="0" spid="17" grpId="9"/>
      <p:bldP build="whole" bldLvl="1" animBg="1" rev="0" advAuto="0" spid="16" grpId="7"/>
      <p:bldP build="whole" bldLvl="1" animBg="1" rev="0" advAuto="0" spid="43" grpId="26"/>
      <p:bldP build="whole" bldLvl="1" animBg="1" rev="0" advAuto="0" spid="33" grpId="15"/>
      <p:bldP build="whole" bldLvl="1" animBg="1" rev="0" advAuto="0" spid="25" grpId="4"/>
      <p:bldP build="whole" bldLvl="1" animBg="1" rev="0" advAuto="0" spid="42" grpId="25"/>
      <p:bldP build="whole" bldLvl="1" animBg="1" rev="0" advAuto="0" spid="36" grpId="23"/>
      <p:bldP build="whole" bldLvl="1" animBg="1" rev="0" advAuto="0" spid="29" grpId="13"/>
      <p:bldP build="whole" bldLvl="1" animBg="1" rev="0" advAuto="0" spid="68" grpId="17"/>
      <p:bldP build="whole" bldLvl="1" animBg="1" rev="0" advAuto="0" spid="45" grpId="42"/>
      <p:bldP build="whole" bldLvl="1" animBg="1" rev="0" advAuto="0" spid="13" grpId="1"/>
      <p:bldP build="p" bldLvl="5" animBg="1" rev="0" advAuto="0" spid="14" grpId="2"/>
      <p:bldP build="whole" bldLvl="1" animBg="1" rev="0" advAuto="0" spid="28" grpId="12"/>
      <p:bldP build="whole" bldLvl="1" animBg="1" rev="0" advAuto="0" spid="60" grpId="39"/>
      <p:bldP build="whole" bldLvl="1" animBg="1" rev="0" advAuto="0" spid="24" grpId="11"/>
      <p:bldP build="whole" bldLvl="1" animBg="1" rev="0" advAuto="0" spid="50" grpId="34"/>
      <p:bldP build="whole" bldLvl="1" animBg="1" rev="0" advAuto="0" spid="56" grpId="37"/>
      <p:bldP build="whole" bldLvl="1" animBg="1" rev="0" advAuto="0" spid="67" grpId="18"/>
      <p:bldP build="whole" bldLvl="1" animBg="1" rev="0" advAuto="0" spid="34" grpId="22"/>
      <p:bldP build="whole" bldLvl="1" animBg="1" rev="0" advAuto="0" spid="69" grpId="31"/>
      <p:bldP build="whole" bldLvl="1" animBg="1" rev="0" advAuto="0" spid="63" grpId="24"/>
      <p:bldP build="whole" bldLvl="1" animBg="1" rev="0" advAuto="0" spid="27" grpId="8"/>
      <p:bldP build="whole" bldLvl="1" animBg="1" rev="0" advAuto="0" spid="44" grpId="27"/>
      <p:bldP build="whole" bldLvl="1" animBg="1" rev="0" advAuto="0" spid="15" grpId="5"/>
      <p:bldP build="whole" bldLvl="1" animBg="1" rev="0" advAuto="0" spid="70" grpId="30"/>
      <p:bldP build="whole" bldLvl="1" animBg="1" rev="0" advAuto="0" spid="48" grpId="29"/>
      <p:bldP build="whole" bldLvl="1" animBg="1" rev="0" advAuto="0" spid="21" grpId="3"/>
      <p:bldP build="whole" bldLvl="1" animBg="1" rev="0" advAuto="0" spid="41" grpId="21"/>
      <p:bldP build="whole" bldLvl="1" animBg="1" rev="0" advAuto="0" spid="55" grpId="36"/>
      <p:bldP build="whole" bldLvl="1" animBg="1" rev="0" advAuto="0" spid="26" grpId="6"/>
      <p:bldP build="whole" bldLvl="1" animBg="1" rev="0" advAuto="0" spid="39" grpId="16"/>
      <p:bldP build="whole" bldLvl="1" animBg="1" rev="0" advAuto="0" spid="40" grpId="19"/>
      <p:bldP build="whole" bldLvl="1" animBg="1" rev="0" advAuto="0" spid="49" grpId="3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2647950" y="152400"/>
            <a:ext cx="4038600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ctr">
              <a:lnSpc>
                <a:spcPct val="90000"/>
              </a:lnSpc>
              <a:spcBef>
                <a:spcPts val="400"/>
              </a:spcBef>
              <a:defRPr sz="2000">
                <a:solidFill>
                  <a:srgbClr val="FF3300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3300"/>
                </a:solidFill>
              </a:rPr>
              <a:t>L’ ACETO</a:t>
            </a:r>
          </a:p>
        </p:txBody>
      </p:sp>
      <p:sp>
        <p:nvSpPr>
          <p:cNvPr id="77" name="Shape 77"/>
          <p:cNvSpPr/>
          <p:nvPr/>
        </p:nvSpPr>
        <p:spPr>
          <a:xfrm>
            <a:off x="1466850" y="457200"/>
            <a:ext cx="6405563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ctr">
              <a:lnSpc>
                <a:spcPct val="90000"/>
              </a:lnSpc>
              <a:spcBef>
                <a:spcPts val="400"/>
              </a:spcBef>
              <a:defRPr>
                <a:solidFill>
                  <a:srgbClr val="FF3300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3300"/>
                </a:solidFill>
              </a:rPr>
              <a:t>via biochimica della produzione di ac. acetico</a:t>
            </a:r>
          </a:p>
        </p:txBody>
      </p:sp>
      <p:sp>
        <p:nvSpPr>
          <p:cNvPr id="78" name="Shape 78"/>
          <p:cNvSpPr/>
          <p:nvPr/>
        </p:nvSpPr>
        <p:spPr>
          <a:xfrm>
            <a:off x="3876675" y="3752850"/>
            <a:ext cx="368301" cy="0"/>
          </a:xfrm>
          <a:prstGeom prst="line">
            <a:avLst/>
          </a:prstGeom>
          <a:ln w="2540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79" name="Shape 79"/>
          <p:cNvSpPr/>
          <p:nvPr/>
        </p:nvSpPr>
        <p:spPr>
          <a:xfrm>
            <a:off x="4152900" y="4210050"/>
            <a:ext cx="1066800" cy="278765"/>
          </a:xfrm>
          <a:prstGeom prst="rect">
            <a:avLst/>
          </a:prstGeom>
          <a:ln>
            <a:solidFill>
              <a:srgbClr val="FF5050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ts val="700"/>
              </a:spcBef>
              <a:defRPr sz="1200">
                <a:solidFill>
                  <a:srgbClr val="FF5050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5050"/>
                </a:solidFill>
              </a:rPr>
              <a:t>ac. acetico</a:t>
            </a:r>
          </a:p>
        </p:txBody>
      </p:sp>
      <p:grpSp>
        <p:nvGrpSpPr>
          <p:cNvPr id="83" name="Group 83"/>
          <p:cNvGrpSpPr/>
          <p:nvPr/>
        </p:nvGrpSpPr>
        <p:grpSpPr>
          <a:xfrm>
            <a:off x="2505075" y="3448050"/>
            <a:ext cx="838200" cy="642684"/>
            <a:chOff x="0" y="0"/>
            <a:chExt cx="838200" cy="642683"/>
          </a:xfrm>
        </p:grpSpPr>
        <p:sp>
          <p:nvSpPr>
            <p:cNvPr id="80" name="Shape 80"/>
            <p:cNvSpPr/>
            <p:nvPr/>
          </p:nvSpPr>
          <p:spPr>
            <a:xfrm>
              <a:off x="0" y="0"/>
              <a:ext cx="533400" cy="298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>
                <a:lnSpc>
                  <a:spcPct val="70000"/>
                </a:lnSpc>
                <a:spcBef>
                  <a:spcPts val="700"/>
                </a:spcBef>
              </a:pP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CH</a:t>
              </a:r>
              <a:r>
                <a:rPr baseline="-25000" sz="1200">
                  <a:latin typeface="Tahoma Negreta"/>
                  <a:ea typeface="Tahoma Negreta"/>
                  <a:cs typeface="Tahoma Negreta"/>
                  <a:sym typeface="Tahoma Negreta"/>
                </a:rPr>
                <a:t>3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0" y="344487"/>
              <a:ext cx="838200" cy="2981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>
                <a:lnSpc>
                  <a:spcPct val="70000"/>
                </a:lnSpc>
                <a:spcBef>
                  <a:spcPts val="700"/>
                </a:spcBef>
              </a:pP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CH</a:t>
              </a:r>
              <a:r>
                <a:rPr baseline="-25000" sz="1200">
                  <a:latin typeface="Tahoma Negreta"/>
                  <a:ea typeface="Tahoma Negreta"/>
                  <a:cs typeface="Tahoma Negreta"/>
                  <a:sym typeface="Tahoma Negreta"/>
                </a:rPr>
                <a:t>2</a:t>
              </a: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-OH</a:t>
              </a:r>
            </a:p>
          </p:txBody>
        </p:sp>
        <p:sp>
          <p:nvSpPr>
            <p:cNvPr id="82" name="Shape 82"/>
            <p:cNvSpPr/>
            <p:nvPr/>
          </p:nvSpPr>
          <p:spPr>
            <a:xfrm flipH="1">
              <a:off x="152399" y="228600"/>
              <a:ext cx="1" cy="10795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84" name="Shape 84"/>
          <p:cNvSpPr/>
          <p:nvPr/>
        </p:nvSpPr>
        <p:spPr>
          <a:xfrm>
            <a:off x="2390775" y="4210050"/>
            <a:ext cx="847725" cy="278765"/>
          </a:xfrm>
          <a:prstGeom prst="rect">
            <a:avLst/>
          </a:prstGeom>
          <a:ln>
            <a:solidFill>
              <a:srgbClr val="FF5050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ts val="700"/>
              </a:spcBef>
              <a:defRPr sz="1200">
                <a:solidFill>
                  <a:srgbClr val="FF5050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5050"/>
                </a:solidFill>
              </a:rPr>
              <a:t>etanolo</a:t>
            </a:r>
          </a:p>
        </p:txBody>
      </p:sp>
      <p:sp>
        <p:nvSpPr>
          <p:cNvPr id="85" name="Shape 85"/>
          <p:cNvSpPr/>
          <p:nvPr/>
        </p:nvSpPr>
        <p:spPr>
          <a:xfrm>
            <a:off x="3343275" y="3600450"/>
            <a:ext cx="43815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sz="14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400"/>
              <a:t>+</a:t>
            </a:r>
          </a:p>
        </p:txBody>
      </p:sp>
      <p:sp>
        <p:nvSpPr>
          <p:cNvPr id="86" name="Shape 86"/>
          <p:cNvSpPr/>
          <p:nvPr/>
        </p:nvSpPr>
        <p:spPr>
          <a:xfrm>
            <a:off x="3584575" y="3676650"/>
            <a:ext cx="368301" cy="298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lnSpc>
                <a:spcPct val="70000"/>
              </a:lnSpc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O</a:t>
            </a:r>
            <a:r>
              <a:rPr baseline="-25000" sz="1200">
                <a:latin typeface="Tahoma Negreta"/>
                <a:ea typeface="Tahoma Negreta"/>
                <a:cs typeface="Tahoma Negreta"/>
                <a:sym typeface="Tahoma Negreta"/>
              </a:rPr>
              <a:t>2</a:t>
            </a:r>
          </a:p>
        </p:txBody>
      </p:sp>
      <p:grpSp>
        <p:nvGrpSpPr>
          <p:cNvPr id="90" name="Group 90"/>
          <p:cNvGrpSpPr/>
          <p:nvPr/>
        </p:nvGrpSpPr>
        <p:grpSpPr>
          <a:xfrm>
            <a:off x="4327525" y="3448050"/>
            <a:ext cx="685800" cy="678816"/>
            <a:chOff x="0" y="0"/>
            <a:chExt cx="685800" cy="678815"/>
          </a:xfrm>
        </p:grpSpPr>
        <p:sp>
          <p:nvSpPr>
            <p:cNvPr id="87" name="Shape 87"/>
            <p:cNvSpPr/>
            <p:nvPr/>
          </p:nvSpPr>
          <p:spPr>
            <a:xfrm>
              <a:off x="34925" y="0"/>
              <a:ext cx="469900" cy="298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>
                <a:lnSpc>
                  <a:spcPct val="70000"/>
                </a:lnSpc>
                <a:spcBef>
                  <a:spcPts val="700"/>
                </a:spcBef>
              </a:pP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CH</a:t>
              </a:r>
              <a:r>
                <a:rPr baseline="-25000" sz="1200">
                  <a:latin typeface="Tahoma Negreta"/>
                  <a:ea typeface="Tahoma Negreta"/>
                  <a:cs typeface="Tahoma Negreta"/>
                  <a:sym typeface="Tahoma Negreta"/>
                </a:rPr>
                <a:t>3</a:t>
              </a:r>
            </a:p>
          </p:txBody>
        </p:sp>
        <p:sp>
          <p:nvSpPr>
            <p:cNvPr id="88" name="Shape 88"/>
            <p:cNvSpPr/>
            <p:nvPr/>
          </p:nvSpPr>
          <p:spPr>
            <a:xfrm>
              <a:off x="0" y="409575"/>
              <a:ext cx="685800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lnSpc>
                  <a:spcPct val="70000"/>
                </a:lnSpc>
                <a:spcBef>
                  <a:spcPts val="700"/>
                </a:spcBef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COOH</a:t>
              </a:r>
            </a:p>
          </p:txBody>
        </p:sp>
        <p:sp>
          <p:nvSpPr>
            <p:cNvPr id="89" name="Shape 89"/>
            <p:cNvSpPr/>
            <p:nvPr/>
          </p:nvSpPr>
          <p:spPr>
            <a:xfrm flipH="1">
              <a:off x="171449" y="273050"/>
              <a:ext cx="1" cy="10795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91" name="Shape 91"/>
          <p:cNvSpPr/>
          <p:nvPr/>
        </p:nvSpPr>
        <p:spPr>
          <a:xfrm>
            <a:off x="4943475" y="3524250"/>
            <a:ext cx="43815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sz="14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400"/>
              <a:t>+</a:t>
            </a:r>
          </a:p>
        </p:txBody>
      </p:sp>
      <p:sp>
        <p:nvSpPr>
          <p:cNvPr id="92" name="Shape 92"/>
          <p:cNvSpPr/>
          <p:nvPr/>
        </p:nvSpPr>
        <p:spPr>
          <a:xfrm>
            <a:off x="5172075" y="3600450"/>
            <a:ext cx="685800" cy="298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lnSpc>
                <a:spcPct val="70000"/>
              </a:lnSpc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H</a:t>
            </a:r>
            <a:r>
              <a:rPr baseline="-25000" sz="1200">
                <a:latin typeface="Tahoma Negreta"/>
                <a:ea typeface="Tahoma Negreta"/>
                <a:cs typeface="Tahoma Negreta"/>
                <a:sym typeface="Tahoma Negreta"/>
              </a:rPr>
              <a:t>2</a:t>
            </a: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O</a:t>
            </a:r>
          </a:p>
        </p:txBody>
      </p:sp>
      <p:sp>
        <p:nvSpPr>
          <p:cNvPr id="93" name="Shape 93"/>
          <p:cNvSpPr/>
          <p:nvPr/>
        </p:nvSpPr>
        <p:spPr>
          <a:xfrm>
            <a:off x="257175" y="1660525"/>
            <a:ext cx="8753475" cy="1402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Si tratta di una semplice ossidazione dell’ etanolo catalizzata da alcune specie di acetobatteri</a:t>
            </a: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 quali </a:t>
            </a:r>
            <a:r>
              <a:rPr sz="14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Acetobacter aceti</a:t>
            </a: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e </a:t>
            </a:r>
            <a:r>
              <a:rPr sz="14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Gluconobacter sp</a:t>
            </a: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. </a:t>
            </a: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1000"/>
              </a:spcBef>
            </a:pP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Nella produzione industriale si utilizzano ceppi appartenenti alla prima specie poiché la</a:t>
            </a: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  seconda tende ad ossidare completamente l’etanolo a CO</a:t>
            </a:r>
            <a:r>
              <a:rPr baseline="-25000" sz="1400">
                <a:latin typeface="Tahoma Negreta"/>
                <a:ea typeface="Tahoma Negreta"/>
                <a:cs typeface="Tahoma Negreta"/>
                <a:sym typeface="Tahoma Negreta"/>
              </a:rPr>
              <a:t>2</a:t>
            </a: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ed H</a:t>
            </a:r>
            <a:r>
              <a:rPr baseline="-25000" sz="1400">
                <a:latin typeface="Tahoma Negreta"/>
                <a:ea typeface="Tahoma Negreta"/>
                <a:cs typeface="Tahoma Negreta"/>
                <a:sym typeface="Tahoma Negreta"/>
              </a:rPr>
              <a:t>2</a:t>
            </a: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O.</a:t>
            </a:r>
          </a:p>
        </p:txBody>
      </p:sp>
      <p:sp>
        <p:nvSpPr>
          <p:cNvPr id="94" name="Shape 94"/>
          <p:cNvSpPr/>
          <p:nvPr/>
        </p:nvSpPr>
        <p:spPr>
          <a:xfrm>
            <a:off x="5638800" y="6558279"/>
            <a:ext cx="3505200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800"/>
              <a:t>Corso di  laurea in Scienze dell’ Enogastronomia mediterranea e Salute</a:t>
            </a:r>
          </a:p>
        </p:txBody>
      </p:sp>
      <p:sp>
        <p:nvSpPr>
          <p:cNvPr id="95" name="Shape 95"/>
          <p:cNvSpPr/>
          <p:nvPr/>
        </p:nvSpPr>
        <p:spPr>
          <a:xfrm>
            <a:off x="257175" y="4978400"/>
            <a:ext cx="8505825" cy="822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Si tratta di una reazione fortemente esotermica specie se condotta con aerazione forzata.</a:t>
            </a: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Se la reazione per l’ottenimento dell’aceto è abbastanza semplice, vi è una molteplicità di</a:t>
            </a: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  aceti che vengono ottenuti con sistemi ed a partire da vini o vinelli diversi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8" dur="2000"/>
                                        <p:tgtEl>
                                          <p:spTgt spid="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1" dur="2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nodeType="after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5" dur="2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nodeType="after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9" dur="2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nodeType="after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3" dur="2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nodeType="after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7" dur="20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nodeType="afterEffect" presetClass="entr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nodeType="afterEffect" presetClass="entr" presetSubtype="0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nodeType="afterEffect" presetClass="entr" presetSubtype="0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nodeType="afterEffect" presetClass="entr" presetSubtype="0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55" nodeType="afterEffect" presetClass="entr" presetSubtype="6" presetID="18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0"/>
                            </p:stCondLst>
                            <p:childTnLst>
                              <p:par>
                                <p:cTn id="59" nodeType="afterEffect" presetClass="entr" presetSubtype="0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000"/>
                            </p:stCondLst>
                            <p:childTnLst>
                              <p:par>
                                <p:cTn id="63" nodeType="afterEffect" presetClass="entr" presetSubtype="0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4000"/>
                            </p:stCondLst>
                            <p:childTnLst>
                              <p:par>
                                <p:cTn id="67" nodeType="afterEffect" presetClass="entr" presetSubtype="0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00"/>
                            </p:stCondLst>
                            <p:childTnLst>
                              <p:par>
                                <p:cTn id="71" nodeType="afterEffect" presetClass="entr" presetSubtype="0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presetClass="entr" presetSubtype="6" presetID="18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78" dur="2000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Class="entr" presetSubtype="6" presetID="18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1" dur="20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nodeType="afterEffect" presetClass="entr" presetSubtype="6" presetID="18" grpId="13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5" dur="20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nodeType="afterEffect" presetClass="entr" presetSubtype="6" presetID="18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9" dur="2000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3" grpId="3"/>
      <p:bldP build="whole" bldLvl="1" animBg="1" rev="0" advAuto="0" spid="83" grpId="4"/>
      <p:bldP build="whole" bldLvl="1" animBg="1" rev="0" advAuto="0" spid="85" grpId="6"/>
      <p:bldP build="whole" bldLvl="1" animBg="1" rev="0" advAuto="0" spid="78" grpId="8"/>
      <p:bldP build="whole" bldLvl="1" animBg="1" rev="0" advAuto="0" spid="76" grpId="1"/>
      <p:bldP build="whole" bldLvl="1" animBg="1" rev="0" advAuto="0" spid="84" grpId="5"/>
      <p:bldP build="p" bldLvl="5" animBg="1" rev="0" advAuto="0" spid="95" grpId="13"/>
      <p:bldP build="whole" bldLvl="1" animBg="1" rev="0" advAuto="0" spid="91" grpId="12"/>
      <p:bldP build="whole" bldLvl="1" animBg="1" rev="0" advAuto="0" spid="86" grpId="7"/>
      <p:bldP build="whole" bldLvl="1" animBg="1" rev="0" advAuto="0" spid="79" grpId="10"/>
      <p:bldP build="whole" bldLvl="1" animBg="1" rev="0" advAuto="0" spid="77" grpId="2"/>
      <p:bldP build="whole" bldLvl="1" animBg="1" rev="0" advAuto="0" spid="90" grpId="9"/>
      <p:bldP build="whole" bldLvl="1" animBg="1" rev="0" advAuto="0" spid="92" grpId="1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 rot="5400000">
            <a:off x="5400675" y="3109912"/>
            <a:ext cx="1233488" cy="46039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8" name="Shape 98"/>
          <p:cNvSpPr/>
          <p:nvPr/>
        </p:nvSpPr>
        <p:spPr>
          <a:xfrm rot="5400000">
            <a:off x="5933281" y="6126956"/>
            <a:ext cx="190501" cy="42863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99" name="Shape 99"/>
          <p:cNvSpPr/>
          <p:nvPr/>
        </p:nvSpPr>
        <p:spPr>
          <a:xfrm>
            <a:off x="2619375" y="114300"/>
            <a:ext cx="4038600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ctr">
              <a:lnSpc>
                <a:spcPct val="90000"/>
              </a:lnSpc>
              <a:spcBef>
                <a:spcPts val="400"/>
              </a:spcBef>
              <a:defRPr sz="2000">
                <a:solidFill>
                  <a:srgbClr val="FF3300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3300"/>
                </a:solidFill>
              </a:rPr>
              <a:t>L’ ACETO</a:t>
            </a:r>
          </a:p>
        </p:txBody>
      </p:sp>
      <p:sp>
        <p:nvSpPr>
          <p:cNvPr id="100" name="Shape 100"/>
          <p:cNvSpPr/>
          <p:nvPr/>
        </p:nvSpPr>
        <p:spPr>
          <a:xfrm>
            <a:off x="2695575" y="390525"/>
            <a:ext cx="372457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33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3300"/>
                </a:solidFill>
              </a:rPr>
              <a:t>produzione di aceto commerciale</a:t>
            </a:r>
          </a:p>
        </p:txBody>
      </p:sp>
      <p:sp>
        <p:nvSpPr>
          <p:cNvPr id="101" name="Shape 101"/>
          <p:cNvSpPr/>
          <p:nvPr/>
        </p:nvSpPr>
        <p:spPr>
          <a:xfrm>
            <a:off x="-1" y="914400"/>
            <a:ext cx="9144002" cy="822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Si utilizzano sistemi di </a:t>
            </a:r>
            <a:r>
              <a:rPr sz="14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fermentazione semi-continua</a:t>
            </a: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in reattori riempiti con un </a:t>
            </a:r>
            <a:r>
              <a:rPr sz="14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supporto inerte</a:t>
            </a:r>
            <a:endParaRPr sz="1400">
              <a:solidFill>
                <a:srgbClr val="FF0000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  </a:t>
            </a: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costituito da trucioli di legno posti all’interno di un </a:t>
            </a:r>
            <a:r>
              <a:rPr sz="14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tino</a:t>
            </a: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o </a:t>
            </a:r>
            <a:r>
              <a:rPr sz="14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reattore</a:t>
            </a: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, che una volta era costituito da</a:t>
            </a: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  una botte in legno, oggi  in acciaio inox.</a:t>
            </a:r>
          </a:p>
        </p:txBody>
      </p:sp>
      <p:sp>
        <p:nvSpPr>
          <p:cNvPr id="102" name="Shape 102"/>
          <p:cNvSpPr/>
          <p:nvPr/>
        </p:nvSpPr>
        <p:spPr>
          <a:xfrm>
            <a:off x="5638800" y="6558279"/>
            <a:ext cx="3352800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800"/>
              <a:t>Corso di  laurea in scienze dell’ enogastronomia mediterranea e salute</a:t>
            </a:r>
          </a:p>
        </p:txBody>
      </p:sp>
      <p:sp>
        <p:nvSpPr>
          <p:cNvPr id="103" name="Shape 103"/>
          <p:cNvSpPr/>
          <p:nvPr/>
        </p:nvSpPr>
        <p:spPr>
          <a:xfrm flipV="1">
            <a:off x="2360612" y="3471862"/>
            <a:ext cx="2781301" cy="2346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3969" y="21600"/>
                </a:lnTo>
                <a:lnTo>
                  <a:pt x="17631" y="21600"/>
                </a:lnTo>
                <a:lnTo>
                  <a:pt x="216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04" name="Shape 104"/>
          <p:cNvSpPr/>
          <p:nvPr/>
        </p:nvSpPr>
        <p:spPr>
          <a:xfrm>
            <a:off x="3722687" y="2493962"/>
            <a:ext cx="2328863" cy="42863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111" name="Group 111"/>
          <p:cNvGrpSpPr/>
          <p:nvPr/>
        </p:nvGrpSpPr>
        <p:grpSpPr>
          <a:xfrm>
            <a:off x="2247899" y="2803524"/>
            <a:ext cx="3000377" cy="3467102"/>
            <a:chOff x="0" y="0"/>
            <a:chExt cx="3000375" cy="3467100"/>
          </a:xfrm>
        </p:grpSpPr>
        <p:grpSp>
          <p:nvGrpSpPr>
            <p:cNvPr id="107" name="Group 107"/>
            <p:cNvGrpSpPr/>
            <p:nvPr/>
          </p:nvGrpSpPr>
          <p:grpSpPr>
            <a:xfrm>
              <a:off x="-1" y="-1"/>
              <a:ext cx="3000377" cy="3467102"/>
              <a:chOff x="0" y="0"/>
              <a:chExt cx="3000375" cy="3467100"/>
            </a:xfrm>
          </p:grpSpPr>
          <p:sp>
            <p:nvSpPr>
              <p:cNvPr id="105" name="Shape 105"/>
              <p:cNvSpPr/>
              <p:nvPr/>
            </p:nvSpPr>
            <p:spPr>
              <a:xfrm flipH="1" rot="10800000">
                <a:off x="0" y="0"/>
                <a:ext cx="3000375" cy="3467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D9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98425" y="3006725"/>
                <a:ext cx="2800351" cy="635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dash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  <p:sp>
          <p:nvSpPr>
            <p:cNvPr id="108" name="Shape 108"/>
            <p:cNvSpPr/>
            <p:nvPr/>
          </p:nvSpPr>
          <p:spPr>
            <a:xfrm>
              <a:off x="812800" y="88900"/>
              <a:ext cx="1371600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ysDot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09" name="Shape 109"/>
            <p:cNvSpPr/>
            <p:nvPr/>
          </p:nvSpPr>
          <p:spPr>
            <a:xfrm>
              <a:off x="809625" y="6349"/>
              <a:ext cx="1" cy="9207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10" name="Shape 110"/>
            <p:cNvSpPr/>
            <p:nvPr/>
          </p:nvSpPr>
          <p:spPr>
            <a:xfrm>
              <a:off x="2189162" y="7937"/>
              <a:ext cx="1" cy="92076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112" name="Shape 112"/>
          <p:cNvSpPr/>
          <p:nvPr/>
        </p:nvSpPr>
        <p:spPr>
          <a:xfrm rot="5400000">
            <a:off x="3594100" y="2646362"/>
            <a:ext cx="303213" cy="46039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13" name="Shape 113"/>
          <p:cNvSpPr/>
          <p:nvPr/>
        </p:nvSpPr>
        <p:spPr>
          <a:xfrm>
            <a:off x="3067050" y="2811462"/>
            <a:ext cx="1362075" cy="74613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116" name="Group 116"/>
          <p:cNvGrpSpPr/>
          <p:nvPr/>
        </p:nvGrpSpPr>
        <p:grpSpPr>
          <a:xfrm>
            <a:off x="304800" y="4800600"/>
            <a:ext cx="1958975" cy="879466"/>
            <a:chOff x="0" y="0"/>
            <a:chExt cx="1958975" cy="879465"/>
          </a:xfrm>
        </p:grpSpPr>
        <p:sp>
          <p:nvSpPr>
            <p:cNvPr id="114" name="Shape 114"/>
            <p:cNvSpPr/>
            <p:nvPr/>
          </p:nvSpPr>
          <p:spPr>
            <a:xfrm>
              <a:off x="0" y="0"/>
              <a:ext cx="1958975" cy="8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50" y="0"/>
                  </a:moveTo>
                  <a:lnTo>
                    <a:pt x="1750" y="0"/>
                  </a:lnTo>
                  <a:cubicBezTo>
                    <a:pt x="784" y="0"/>
                    <a:pt x="0" y="844"/>
                    <a:pt x="0" y="1884"/>
                  </a:cubicBezTo>
                  <a:lnTo>
                    <a:pt x="0" y="9422"/>
                  </a:lnTo>
                  <a:cubicBezTo>
                    <a:pt x="0" y="10463"/>
                    <a:pt x="784" y="11307"/>
                    <a:pt x="1750" y="11307"/>
                  </a:cubicBezTo>
                  <a:lnTo>
                    <a:pt x="8752" y="11307"/>
                  </a:lnTo>
                  <a:cubicBezTo>
                    <a:pt x="9719" y="11307"/>
                    <a:pt x="10502" y="10463"/>
                    <a:pt x="10502" y="9422"/>
                  </a:cubicBezTo>
                  <a:lnTo>
                    <a:pt x="21600" y="21600"/>
                  </a:lnTo>
                  <a:lnTo>
                    <a:pt x="10502" y="6596"/>
                  </a:lnTo>
                  <a:lnTo>
                    <a:pt x="10502" y="1884"/>
                  </a:lnTo>
                  <a:cubicBezTo>
                    <a:pt x="10502" y="844"/>
                    <a:pt x="9719" y="0"/>
                    <a:pt x="8752" y="0"/>
                  </a:cubicBezTo>
                  <a:lnTo>
                    <a:pt x="6126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115" name="Shape 115"/>
            <p:cNvSpPr/>
            <p:nvPr/>
          </p:nvSpPr>
          <p:spPr>
            <a:xfrm>
              <a:off x="34880" y="16859"/>
              <a:ext cx="882740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griglia di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fondo</a:t>
              </a:r>
            </a:p>
          </p:txBody>
        </p:sp>
      </p:grpSp>
      <p:grpSp>
        <p:nvGrpSpPr>
          <p:cNvPr id="119" name="Group 119"/>
          <p:cNvGrpSpPr/>
          <p:nvPr/>
        </p:nvGrpSpPr>
        <p:grpSpPr>
          <a:xfrm>
            <a:off x="1824037" y="1708150"/>
            <a:ext cx="1506557" cy="933446"/>
            <a:chOff x="0" y="0"/>
            <a:chExt cx="1506555" cy="933445"/>
          </a:xfrm>
        </p:grpSpPr>
        <p:sp>
          <p:nvSpPr>
            <p:cNvPr id="117" name="Shape 117"/>
            <p:cNvSpPr/>
            <p:nvPr/>
          </p:nvSpPr>
          <p:spPr>
            <a:xfrm>
              <a:off x="0" y="0"/>
              <a:ext cx="1506556" cy="93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26" y="0"/>
                  </a:moveTo>
                  <a:lnTo>
                    <a:pt x="3126" y="0"/>
                  </a:lnTo>
                  <a:cubicBezTo>
                    <a:pt x="1399" y="0"/>
                    <a:pt x="0" y="521"/>
                    <a:pt x="0" y="1163"/>
                  </a:cubicBezTo>
                  <a:lnTo>
                    <a:pt x="0" y="5816"/>
                  </a:lnTo>
                  <a:cubicBezTo>
                    <a:pt x="0" y="6459"/>
                    <a:pt x="1399" y="6980"/>
                    <a:pt x="3126" y="6980"/>
                  </a:cubicBezTo>
                  <a:lnTo>
                    <a:pt x="10940" y="6980"/>
                  </a:lnTo>
                  <a:lnTo>
                    <a:pt x="21600" y="21600"/>
                  </a:lnTo>
                  <a:lnTo>
                    <a:pt x="15629" y="6980"/>
                  </a:lnTo>
                  <a:cubicBezTo>
                    <a:pt x="17355" y="6980"/>
                    <a:pt x="18755" y="6459"/>
                    <a:pt x="18755" y="5816"/>
                  </a:cubicBezTo>
                  <a:lnTo>
                    <a:pt x="18755" y="1163"/>
                  </a:lnTo>
                  <a:cubicBezTo>
                    <a:pt x="18755" y="521"/>
                    <a:pt x="17355" y="0"/>
                    <a:pt x="15629" y="0"/>
                  </a:cubicBezTo>
                  <a:lnTo>
                    <a:pt x="10940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118" name="Shape 118"/>
            <p:cNvSpPr/>
            <p:nvPr/>
          </p:nvSpPr>
          <p:spPr>
            <a:xfrm>
              <a:off x="47903" y="11045"/>
              <a:ext cx="1212294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spruzzatore</a:t>
              </a:r>
            </a:p>
          </p:txBody>
        </p:sp>
      </p:grpSp>
      <p:sp>
        <p:nvSpPr>
          <p:cNvPr id="120" name="Shape 120"/>
          <p:cNvSpPr/>
          <p:nvPr/>
        </p:nvSpPr>
        <p:spPr>
          <a:xfrm>
            <a:off x="2192337" y="6113462"/>
            <a:ext cx="127001" cy="42863"/>
          </a:xfrm>
          <a:prstGeom prst="rect">
            <a:avLst/>
          </a:prstGeom>
          <a:solidFill>
            <a:srgbClr val="FFFFD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1" name="Shape 121"/>
          <p:cNvSpPr/>
          <p:nvPr/>
        </p:nvSpPr>
        <p:spPr>
          <a:xfrm flipV="1">
            <a:off x="2343150" y="5829300"/>
            <a:ext cx="111125" cy="285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2" name="Shape 122"/>
          <p:cNvSpPr/>
          <p:nvPr/>
        </p:nvSpPr>
        <p:spPr>
          <a:xfrm flipV="1">
            <a:off x="2465387" y="5827712"/>
            <a:ext cx="111126" cy="269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3" name="Shape 123"/>
          <p:cNvSpPr/>
          <p:nvPr/>
        </p:nvSpPr>
        <p:spPr>
          <a:xfrm flipV="1">
            <a:off x="2605087" y="5830887"/>
            <a:ext cx="111126" cy="254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4" name="Shape 124"/>
          <p:cNvSpPr/>
          <p:nvPr/>
        </p:nvSpPr>
        <p:spPr>
          <a:xfrm flipV="1">
            <a:off x="2736850" y="5829300"/>
            <a:ext cx="146051" cy="241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5" name="Shape 125"/>
          <p:cNvSpPr/>
          <p:nvPr/>
        </p:nvSpPr>
        <p:spPr>
          <a:xfrm flipV="1">
            <a:off x="2873375" y="5826125"/>
            <a:ext cx="111125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6" name="Shape 126"/>
          <p:cNvSpPr/>
          <p:nvPr/>
        </p:nvSpPr>
        <p:spPr>
          <a:xfrm flipV="1">
            <a:off x="2995612" y="5827712"/>
            <a:ext cx="1111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7" name="Shape 127"/>
          <p:cNvSpPr/>
          <p:nvPr/>
        </p:nvSpPr>
        <p:spPr>
          <a:xfrm flipV="1">
            <a:off x="3143250" y="5829300"/>
            <a:ext cx="111125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8" name="Shape 128"/>
          <p:cNvSpPr/>
          <p:nvPr/>
        </p:nvSpPr>
        <p:spPr>
          <a:xfrm flipV="1">
            <a:off x="3265487" y="5827712"/>
            <a:ext cx="1111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29" name="Shape 129"/>
          <p:cNvSpPr/>
          <p:nvPr/>
        </p:nvSpPr>
        <p:spPr>
          <a:xfrm flipV="1">
            <a:off x="3402012" y="5830887"/>
            <a:ext cx="1111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0" name="Shape 130"/>
          <p:cNvSpPr/>
          <p:nvPr/>
        </p:nvSpPr>
        <p:spPr>
          <a:xfrm flipV="1">
            <a:off x="3536950" y="5829300"/>
            <a:ext cx="111125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1" name="Shape 131"/>
          <p:cNvSpPr/>
          <p:nvPr/>
        </p:nvSpPr>
        <p:spPr>
          <a:xfrm flipV="1">
            <a:off x="3676650" y="5826125"/>
            <a:ext cx="111125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2" name="Shape 132"/>
          <p:cNvSpPr/>
          <p:nvPr/>
        </p:nvSpPr>
        <p:spPr>
          <a:xfrm flipV="1">
            <a:off x="3811587" y="5824537"/>
            <a:ext cx="1111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3" name="Shape 133"/>
          <p:cNvSpPr/>
          <p:nvPr/>
        </p:nvSpPr>
        <p:spPr>
          <a:xfrm flipV="1">
            <a:off x="3938587" y="5830887"/>
            <a:ext cx="1111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4" name="Shape 134"/>
          <p:cNvSpPr/>
          <p:nvPr/>
        </p:nvSpPr>
        <p:spPr>
          <a:xfrm flipV="1">
            <a:off x="4070350" y="5829300"/>
            <a:ext cx="111125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5" name="Shape 135"/>
          <p:cNvSpPr/>
          <p:nvPr/>
        </p:nvSpPr>
        <p:spPr>
          <a:xfrm flipV="1">
            <a:off x="4205287" y="5830887"/>
            <a:ext cx="1111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6" name="Shape 136"/>
          <p:cNvSpPr/>
          <p:nvPr/>
        </p:nvSpPr>
        <p:spPr>
          <a:xfrm flipV="1">
            <a:off x="4343400" y="5826125"/>
            <a:ext cx="111125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7" name="Shape 137"/>
          <p:cNvSpPr/>
          <p:nvPr/>
        </p:nvSpPr>
        <p:spPr>
          <a:xfrm flipV="1">
            <a:off x="4478337" y="5834062"/>
            <a:ext cx="1111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8" name="Shape 138"/>
          <p:cNvSpPr/>
          <p:nvPr/>
        </p:nvSpPr>
        <p:spPr>
          <a:xfrm flipV="1">
            <a:off x="4610100" y="5829300"/>
            <a:ext cx="111125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39" name="Shape 139"/>
          <p:cNvSpPr/>
          <p:nvPr/>
        </p:nvSpPr>
        <p:spPr>
          <a:xfrm flipV="1">
            <a:off x="4740275" y="5832475"/>
            <a:ext cx="111125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40" name="Shape 140"/>
          <p:cNvSpPr/>
          <p:nvPr/>
        </p:nvSpPr>
        <p:spPr>
          <a:xfrm flipV="1">
            <a:off x="4872037" y="5830887"/>
            <a:ext cx="1111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41" name="Shape 141"/>
          <p:cNvSpPr/>
          <p:nvPr/>
        </p:nvSpPr>
        <p:spPr>
          <a:xfrm flipV="1">
            <a:off x="4995862" y="5830887"/>
            <a:ext cx="1111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CC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42" name="Shape 142"/>
          <p:cNvSpPr/>
          <p:nvPr/>
        </p:nvSpPr>
        <p:spPr>
          <a:xfrm>
            <a:off x="2420937" y="2628900"/>
            <a:ext cx="574676" cy="60325"/>
          </a:xfrm>
          <a:prstGeom prst="rect">
            <a:avLst/>
          </a:prstGeom>
          <a:solidFill>
            <a:srgbClr val="00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148" name="Group 148"/>
          <p:cNvGrpSpPr/>
          <p:nvPr/>
        </p:nvGrpSpPr>
        <p:grpSpPr>
          <a:xfrm>
            <a:off x="2411412" y="2621597"/>
            <a:ext cx="637223" cy="241301"/>
            <a:chOff x="0" y="0"/>
            <a:chExt cx="637222" cy="241300"/>
          </a:xfrm>
        </p:grpSpPr>
        <p:sp>
          <p:nvSpPr>
            <p:cNvPr id="143" name="Shape 143"/>
            <p:cNvSpPr/>
            <p:nvPr/>
          </p:nvSpPr>
          <p:spPr>
            <a:xfrm>
              <a:off x="637222" y="0"/>
              <a:ext cx="1" cy="24130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578484" y="71437"/>
              <a:ext cx="1" cy="168276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 rot="5400000">
              <a:off x="543718" y="139858"/>
              <a:ext cx="127001" cy="42864"/>
            </a:xfrm>
            <a:prstGeom prst="rect">
              <a:avLst/>
            </a:prstGeom>
            <a:solidFill>
              <a:srgbClr val="FFFFD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46" name="Shape 146"/>
            <p:cNvSpPr/>
            <p:nvPr/>
          </p:nvSpPr>
          <p:spPr>
            <a:xfrm>
              <a:off x="4762" y="7302"/>
              <a:ext cx="628651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>
              <a:off x="0" y="66039"/>
              <a:ext cx="581025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149" name="Shape 149"/>
          <p:cNvSpPr/>
          <p:nvPr/>
        </p:nvSpPr>
        <p:spPr>
          <a:xfrm rot="5400000">
            <a:off x="2909093" y="2718593"/>
            <a:ext cx="220664" cy="47626"/>
          </a:xfrm>
          <a:prstGeom prst="rect">
            <a:avLst/>
          </a:prstGeom>
          <a:solidFill>
            <a:srgbClr val="00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152" name="Group 152"/>
          <p:cNvGrpSpPr/>
          <p:nvPr/>
        </p:nvGrpSpPr>
        <p:grpSpPr>
          <a:xfrm>
            <a:off x="950912" y="6083300"/>
            <a:ext cx="1339851" cy="63500"/>
            <a:chOff x="0" y="0"/>
            <a:chExt cx="1339850" cy="63500"/>
          </a:xfrm>
        </p:grpSpPr>
        <p:sp>
          <p:nvSpPr>
            <p:cNvPr id="150" name="Shape 150"/>
            <p:cNvSpPr/>
            <p:nvPr/>
          </p:nvSpPr>
          <p:spPr>
            <a:xfrm>
              <a:off x="0" y="0"/>
              <a:ext cx="1331913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1587" y="63500"/>
              <a:ext cx="1338263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153" name="Shape 153"/>
          <p:cNvSpPr/>
          <p:nvPr/>
        </p:nvSpPr>
        <p:spPr>
          <a:xfrm flipV="1">
            <a:off x="2357437" y="3262312"/>
            <a:ext cx="2786063" cy="254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332" y="21600"/>
                </a:lnTo>
                <a:lnTo>
                  <a:pt x="17268" y="21600"/>
                </a:lnTo>
                <a:lnTo>
                  <a:pt x="21600" y="0"/>
                </a:lnTo>
                <a:close/>
              </a:path>
            </a:pathLst>
          </a:custGeom>
          <a:blipFill>
            <a:blip r:embed="rId3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156" name="Group 156"/>
          <p:cNvGrpSpPr/>
          <p:nvPr/>
        </p:nvGrpSpPr>
        <p:grpSpPr>
          <a:xfrm>
            <a:off x="171450" y="5421312"/>
            <a:ext cx="1562100" cy="571496"/>
            <a:chOff x="0" y="0"/>
            <a:chExt cx="1562100" cy="571494"/>
          </a:xfrm>
        </p:grpSpPr>
        <p:sp>
          <p:nvSpPr>
            <p:cNvPr id="154" name="Shape 154"/>
            <p:cNvSpPr/>
            <p:nvPr/>
          </p:nvSpPr>
          <p:spPr>
            <a:xfrm>
              <a:off x="0" y="0"/>
              <a:ext cx="1562100" cy="57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3600" y="0"/>
                  </a:lnTo>
                  <a:cubicBezTo>
                    <a:pt x="1612" y="0"/>
                    <a:pt x="0" y="797"/>
                    <a:pt x="0" y="1780"/>
                  </a:cubicBezTo>
                  <a:lnTo>
                    <a:pt x="0" y="8900"/>
                  </a:lnTo>
                  <a:cubicBezTo>
                    <a:pt x="0" y="9883"/>
                    <a:pt x="1612" y="10680"/>
                    <a:pt x="3600" y="10680"/>
                  </a:cubicBezTo>
                  <a:lnTo>
                    <a:pt x="10207" y="21600"/>
                  </a:lnTo>
                  <a:lnTo>
                    <a:pt x="9000" y="10680"/>
                  </a:lnTo>
                  <a:lnTo>
                    <a:pt x="18000" y="10680"/>
                  </a:lnTo>
                  <a:cubicBezTo>
                    <a:pt x="19988" y="10680"/>
                    <a:pt x="21600" y="9883"/>
                    <a:pt x="21600" y="8900"/>
                  </a:cubicBezTo>
                  <a:lnTo>
                    <a:pt x="21600" y="1780"/>
                  </a:lnTo>
                  <a:cubicBezTo>
                    <a:pt x="21600" y="797"/>
                    <a:pt x="19988" y="0"/>
                    <a:pt x="18000" y="0"/>
                  </a:cubicBezTo>
                  <a:lnTo>
                    <a:pt x="3600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0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>
              <a:off x="57204" y="10348"/>
              <a:ext cx="1447692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aria compressa</a:t>
              </a:r>
              <a:endParaRPr sz="1200"/>
            </a:p>
          </p:txBody>
        </p:sp>
      </p:grpSp>
      <p:grpSp>
        <p:nvGrpSpPr>
          <p:cNvPr id="159" name="Group 159"/>
          <p:cNvGrpSpPr/>
          <p:nvPr/>
        </p:nvGrpSpPr>
        <p:grpSpPr>
          <a:xfrm>
            <a:off x="333375" y="2667005"/>
            <a:ext cx="1979632" cy="918036"/>
            <a:chOff x="0" y="0"/>
            <a:chExt cx="1979631" cy="918035"/>
          </a:xfrm>
        </p:grpSpPr>
        <p:sp>
          <p:nvSpPr>
            <p:cNvPr id="157" name="Shape 157"/>
            <p:cNvSpPr/>
            <p:nvPr/>
          </p:nvSpPr>
          <p:spPr>
            <a:xfrm>
              <a:off x="0" y="0"/>
              <a:ext cx="1979632" cy="73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1" y="8065"/>
                  </a:moveTo>
                  <a:lnTo>
                    <a:pt x="1911" y="8065"/>
                  </a:lnTo>
                  <a:cubicBezTo>
                    <a:pt x="856" y="8065"/>
                    <a:pt x="0" y="9075"/>
                    <a:pt x="0" y="10321"/>
                  </a:cubicBezTo>
                  <a:lnTo>
                    <a:pt x="0" y="10321"/>
                  </a:lnTo>
                  <a:lnTo>
                    <a:pt x="0" y="19344"/>
                  </a:lnTo>
                  <a:cubicBezTo>
                    <a:pt x="0" y="20590"/>
                    <a:pt x="856" y="21600"/>
                    <a:pt x="1911" y="21600"/>
                  </a:cubicBezTo>
                  <a:lnTo>
                    <a:pt x="9556" y="21600"/>
                  </a:lnTo>
                  <a:cubicBezTo>
                    <a:pt x="10611" y="21600"/>
                    <a:pt x="11467" y="20590"/>
                    <a:pt x="11467" y="19344"/>
                  </a:cubicBezTo>
                  <a:lnTo>
                    <a:pt x="11467" y="13705"/>
                  </a:lnTo>
                  <a:lnTo>
                    <a:pt x="21600" y="0"/>
                  </a:lnTo>
                  <a:lnTo>
                    <a:pt x="11467" y="10321"/>
                  </a:lnTo>
                  <a:cubicBezTo>
                    <a:pt x="11467" y="9075"/>
                    <a:pt x="10611" y="8065"/>
                    <a:pt x="9556" y="8065"/>
                  </a:cubicBezTo>
                  <a:lnTo>
                    <a:pt x="6689" y="8065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0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38485" y="293195"/>
              <a:ext cx="973955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aria di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processo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</p:txBody>
        </p:sp>
      </p:grpSp>
      <p:sp>
        <p:nvSpPr>
          <p:cNvPr id="160" name="Shape 160"/>
          <p:cNvSpPr/>
          <p:nvPr/>
        </p:nvSpPr>
        <p:spPr>
          <a:xfrm>
            <a:off x="3076575" y="294322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3160712" y="294322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2" name="Shape 162"/>
          <p:cNvSpPr/>
          <p:nvPr/>
        </p:nvSpPr>
        <p:spPr>
          <a:xfrm>
            <a:off x="3232150" y="29400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3" name="Shape 163"/>
          <p:cNvSpPr/>
          <p:nvPr/>
        </p:nvSpPr>
        <p:spPr>
          <a:xfrm>
            <a:off x="3316287" y="29400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4" name="Shape 164"/>
          <p:cNvSpPr/>
          <p:nvPr/>
        </p:nvSpPr>
        <p:spPr>
          <a:xfrm>
            <a:off x="3394075" y="29400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5" name="Shape 165"/>
          <p:cNvSpPr/>
          <p:nvPr/>
        </p:nvSpPr>
        <p:spPr>
          <a:xfrm>
            <a:off x="3478212" y="294322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6" name="Shape 166"/>
          <p:cNvSpPr/>
          <p:nvPr/>
        </p:nvSpPr>
        <p:spPr>
          <a:xfrm>
            <a:off x="3549650" y="29400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7" name="Shape 167"/>
          <p:cNvSpPr/>
          <p:nvPr/>
        </p:nvSpPr>
        <p:spPr>
          <a:xfrm>
            <a:off x="3633787" y="294322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8" name="Shape 168"/>
          <p:cNvSpPr/>
          <p:nvPr/>
        </p:nvSpPr>
        <p:spPr>
          <a:xfrm>
            <a:off x="3708400" y="29400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9" name="Shape 169"/>
          <p:cNvSpPr/>
          <p:nvPr/>
        </p:nvSpPr>
        <p:spPr>
          <a:xfrm>
            <a:off x="3792537" y="294322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0" name="Shape 170"/>
          <p:cNvSpPr/>
          <p:nvPr/>
        </p:nvSpPr>
        <p:spPr>
          <a:xfrm>
            <a:off x="3863975" y="29400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1" name="Shape 171"/>
          <p:cNvSpPr/>
          <p:nvPr/>
        </p:nvSpPr>
        <p:spPr>
          <a:xfrm>
            <a:off x="3948112" y="294322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2" name="Shape 172"/>
          <p:cNvSpPr/>
          <p:nvPr/>
        </p:nvSpPr>
        <p:spPr>
          <a:xfrm>
            <a:off x="4027487" y="2938462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3" name="Shape 173"/>
          <p:cNvSpPr/>
          <p:nvPr/>
        </p:nvSpPr>
        <p:spPr>
          <a:xfrm>
            <a:off x="4111625" y="294163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4" name="Shape 174"/>
          <p:cNvSpPr/>
          <p:nvPr/>
        </p:nvSpPr>
        <p:spPr>
          <a:xfrm>
            <a:off x="4183062" y="294163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5" name="Shape 175"/>
          <p:cNvSpPr/>
          <p:nvPr/>
        </p:nvSpPr>
        <p:spPr>
          <a:xfrm>
            <a:off x="4267200" y="294163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6" name="Shape 176"/>
          <p:cNvSpPr/>
          <p:nvPr/>
        </p:nvSpPr>
        <p:spPr>
          <a:xfrm>
            <a:off x="4341812" y="294163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7" name="Shape 177"/>
          <p:cNvSpPr/>
          <p:nvPr/>
        </p:nvSpPr>
        <p:spPr>
          <a:xfrm>
            <a:off x="4421187" y="2938462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8" name="Shape 178"/>
          <p:cNvSpPr/>
          <p:nvPr/>
        </p:nvSpPr>
        <p:spPr>
          <a:xfrm flipH="1">
            <a:off x="2716212" y="4268787"/>
            <a:ext cx="28576" cy="295276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9" name="Shape 179"/>
          <p:cNvSpPr/>
          <p:nvPr/>
        </p:nvSpPr>
        <p:spPr>
          <a:xfrm>
            <a:off x="4102100" y="42735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0" name="Shape 180"/>
          <p:cNvSpPr/>
          <p:nvPr/>
        </p:nvSpPr>
        <p:spPr>
          <a:xfrm>
            <a:off x="2871787" y="4271962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1" name="Shape 181"/>
          <p:cNvSpPr/>
          <p:nvPr/>
        </p:nvSpPr>
        <p:spPr>
          <a:xfrm>
            <a:off x="4237037" y="4271962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2" name="Shape 182"/>
          <p:cNvSpPr/>
          <p:nvPr/>
        </p:nvSpPr>
        <p:spPr>
          <a:xfrm>
            <a:off x="3033712" y="4271962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3" name="Shape 183"/>
          <p:cNvSpPr/>
          <p:nvPr/>
        </p:nvSpPr>
        <p:spPr>
          <a:xfrm>
            <a:off x="4367212" y="427513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4" name="Shape 184"/>
          <p:cNvSpPr/>
          <p:nvPr/>
        </p:nvSpPr>
        <p:spPr>
          <a:xfrm>
            <a:off x="3189287" y="427513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5" name="Shape 185"/>
          <p:cNvSpPr/>
          <p:nvPr/>
        </p:nvSpPr>
        <p:spPr>
          <a:xfrm>
            <a:off x="4497387" y="4271962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6" name="Shape 186"/>
          <p:cNvSpPr/>
          <p:nvPr/>
        </p:nvSpPr>
        <p:spPr>
          <a:xfrm>
            <a:off x="3348037" y="4271962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7" name="Shape 187"/>
          <p:cNvSpPr/>
          <p:nvPr/>
        </p:nvSpPr>
        <p:spPr>
          <a:xfrm>
            <a:off x="4629150" y="427037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8" name="Shape 188"/>
          <p:cNvSpPr/>
          <p:nvPr/>
        </p:nvSpPr>
        <p:spPr>
          <a:xfrm>
            <a:off x="3503612" y="427513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9" name="Shape 189"/>
          <p:cNvSpPr/>
          <p:nvPr/>
        </p:nvSpPr>
        <p:spPr>
          <a:xfrm>
            <a:off x="4732337" y="4271962"/>
            <a:ext cx="33338" cy="290513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0" name="Shape 190"/>
          <p:cNvSpPr/>
          <p:nvPr/>
        </p:nvSpPr>
        <p:spPr>
          <a:xfrm>
            <a:off x="3667125" y="427672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1" name="Shape 191"/>
          <p:cNvSpPr/>
          <p:nvPr/>
        </p:nvSpPr>
        <p:spPr>
          <a:xfrm>
            <a:off x="4105275" y="528637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2" name="Shape 192"/>
          <p:cNvSpPr/>
          <p:nvPr/>
        </p:nvSpPr>
        <p:spPr>
          <a:xfrm>
            <a:off x="3822700" y="42735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3" name="Shape 193"/>
          <p:cNvSpPr/>
          <p:nvPr/>
        </p:nvSpPr>
        <p:spPr>
          <a:xfrm>
            <a:off x="4249737" y="528637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4" name="Shape 194"/>
          <p:cNvSpPr/>
          <p:nvPr/>
        </p:nvSpPr>
        <p:spPr>
          <a:xfrm>
            <a:off x="3970337" y="427989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5" name="Shape 195"/>
          <p:cNvSpPr/>
          <p:nvPr/>
        </p:nvSpPr>
        <p:spPr>
          <a:xfrm flipH="1">
            <a:off x="2525712" y="5284787"/>
            <a:ext cx="42863" cy="295276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6" name="Shape 196"/>
          <p:cNvSpPr/>
          <p:nvPr/>
        </p:nvSpPr>
        <p:spPr>
          <a:xfrm>
            <a:off x="3965575" y="528319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7" name="Shape 197"/>
          <p:cNvSpPr/>
          <p:nvPr/>
        </p:nvSpPr>
        <p:spPr>
          <a:xfrm>
            <a:off x="2719387" y="528637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8" name="Shape 198"/>
          <p:cNvSpPr/>
          <p:nvPr/>
        </p:nvSpPr>
        <p:spPr>
          <a:xfrm>
            <a:off x="4397375" y="528478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99" name="Shape 199"/>
          <p:cNvSpPr/>
          <p:nvPr/>
        </p:nvSpPr>
        <p:spPr>
          <a:xfrm>
            <a:off x="2881312" y="528637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0" name="Shape 200"/>
          <p:cNvSpPr/>
          <p:nvPr/>
        </p:nvSpPr>
        <p:spPr>
          <a:xfrm>
            <a:off x="4538662" y="528637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1" name="Shape 201"/>
          <p:cNvSpPr/>
          <p:nvPr/>
        </p:nvSpPr>
        <p:spPr>
          <a:xfrm>
            <a:off x="3036887" y="52895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2" name="Shape 202"/>
          <p:cNvSpPr/>
          <p:nvPr/>
        </p:nvSpPr>
        <p:spPr>
          <a:xfrm>
            <a:off x="4683125" y="528319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3" name="Shape 203"/>
          <p:cNvSpPr/>
          <p:nvPr/>
        </p:nvSpPr>
        <p:spPr>
          <a:xfrm>
            <a:off x="3195637" y="528637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4" name="Shape 204"/>
          <p:cNvSpPr/>
          <p:nvPr/>
        </p:nvSpPr>
        <p:spPr>
          <a:xfrm>
            <a:off x="4824412" y="5286374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5" name="Shape 205"/>
          <p:cNvSpPr/>
          <p:nvPr/>
        </p:nvSpPr>
        <p:spPr>
          <a:xfrm>
            <a:off x="3351212" y="5289549"/>
            <a:ext cx="1" cy="285752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6" name="Shape 206"/>
          <p:cNvSpPr/>
          <p:nvPr/>
        </p:nvSpPr>
        <p:spPr>
          <a:xfrm>
            <a:off x="4945062" y="5283200"/>
            <a:ext cx="42863" cy="271463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7" name="Shape 207"/>
          <p:cNvSpPr/>
          <p:nvPr/>
        </p:nvSpPr>
        <p:spPr>
          <a:xfrm>
            <a:off x="3514725" y="529113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8" name="Shape 208"/>
          <p:cNvSpPr/>
          <p:nvPr/>
        </p:nvSpPr>
        <p:spPr>
          <a:xfrm>
            <a:off x="3670300" y="5281612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9" name="Shape 209"/>
          <p:cNvSpPr/>
          <p:nvPr/>
        </p:nvSpPr>
        <p:spPr>
          <a:xfrm>
            <a:off x="3817937" y="5284787"/>
            <a:ext cx="1" cy="285751"/>
          </a:xfrm>
          <a:prstGeom prst="line">
            <a:avLst/>
          </a:pr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0" name="Shape 210"/>
          <p:cNvSpPr/>
          <p:nvPr/>
        </p:nvSpPr>
        <p:spPr>
          <a:xfrm flipV="1" rot="5400000">
            <a:off x="2479675" y="5965825"/>
            <a:ext cx="234950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1" name="Shape 211"/>
          <p:cNvSpPr/>
          <p:nvPr/>
        </p:nvSpPr>
        <p:spPr>
          <a:xfrm flipV="1" rot="5400000">
            <a:off x="2868612" y="5959475"/>
            <a:ext cx="234951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2" name="Shape 212"/>
          <p:cNvSpPr/>
          <p:nvPr/>
        </p:nvSpPr>
        <p:spPr>
          <a:xfrm flipV="1" rot="5400000">
            <a:off x="3273425" y="5964237"/>
            <a:ext cx="234950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3" name="Shape 213"/>
          <p:cNvSpPr/>
          <p:nvPr/>
        </p:nvSpPr>
        <p:spPr>
          <a:xfrm flipV="1" rot="5400000">
            <a:off x="3662362" y="5962650"/>
            <a:ext cx="234951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4" name="Shape 214"/>
          <p:cNvSpPr/>
          <p:nvPr/>
        </p:nvSpPr>
        <p:spPr>
          <a:xfrm flipV="1" rot="5400000">
            <a:off x="4068762" y="5959475"/>
            <a:ext cx="234951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5" name="Shape 215"/>
          <p:cNvSpPr/>
          <p:nvPr/>
        </p:nvSpPr>
        <p:spPr>
          <a:xfrm flipV="1" rot="5400000">
            <a:off x="4457700" y="5962650"/>
            <a:ext cx="234950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6" name="Shape 216"/>
          <p:cNvSpPr/>
          <p:nvPr/>
        </p:nvSpPr>
        <p:spPr>
          <a:xfrm flipV="1" rot="5400000">
            <a:off x="4873625" y="5959475"/>
            <a:ext cx="234950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993366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17" name="Shape 217"/>
          <p:cNvSpPr/>
          <p:nvPr/>
        </p:nvSpPr>
        <p:spPr>
          <a:xfrm>
            <a:off x="2263775" y="6216650"/>
            <a:ext cx="3790950" cy="47625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220" name="Group 220"/>
          <p:cNvGrpSpPr/>
          <p:nvPr/>
        </p:nvGrpSpPr>
        <p:grpSpPr>
          <a:xfrm>
            <a:off x="1004887" y="4446587"/>
            <a:ext cx="1881177" cy="317497"/>
            <a:chOff x="0" y="0"/>
            <a:chExt cx="1881176" cy="317496"/>
          </a:xfrm>
        </p:grpSpPr>
        <p:sp>
          <p:nvSpPr>
            <p:cNvPr id="218" name="Shape 218"/>
            <p:cNvSpPr/>
            <p:nvPr/>
          </p:nvSpPr>
          <p:spPr>
            <a:xfrm>
              <a:off x="0" y="0"/>
              <a:ext cx="1881177" cy="317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32" y="0"/>
                  </a:moveTo>
                  <a:lnTo>
                    <a:pt x="1732" y="0"/>
                  </a:lnTo>
                  <a:cubicBezTo>
                    <a:pt x="775" y="0"/>
                    <a:pt x="0" y="1467"/>
                    <a:pt x="0" y="3276"/>
                  </a:cubicBezTo>
                  <a:lnTo>
                    <a:pt x="0" y="16380"/>
                  </a:lnTo>
                  <a:cubicBezTo>
                    <a:pt x="0" y="18189"/>
                    <a:pt x="775" y="19656"/>
                    <a:pt x="1732" y="19656"/>
                  </a:cubicBezTo>
                  <a:lnTo>
                    <a:pt x="8658" y="19656"/>
                  </a:lnTo>
                  <a:cubicBezTo>
                    <a:pt x="9615" y="19656"/>
                    <a:pt x="10390" y="18189"/>
                    <a:pt x="10390" y="16380"/>
                  </a:cubicBezTo>
                  <a:lnTo>
                    <a:pt x="21600" y="21600"/>
                  </a:lnTo>
                  <a:lnTo>
                    <a:pt x="10390" y="11466"/>
                  </a:lnTo>
                  <a:lnTo>
                    <a:pt x="10390" y="3276"/>
                  </a:lnTo>
                  <a:cubicBezTo>
                    <a:pt x="10390" y="1467"/>
                    <a:pt x="9615" y="0"/>
                    <a:pt x="8658" y="0"/>
                  </a:cubicBezTo>
                  <a:lnTo>
                    <a:pt x="6061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219" name="Shape 219"/>
            <p:cNvSpPr/>
            <p:nvPr/>
          </p:nvSpPr>
          <p:spPr>
            <a:xfrm>
              <a:off x="33136" y="10580"/>
              <a:ext cx="838603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trucioli</a:t>
              </a:r>
            </a:p>
          </p:txBody>
        </p:sp>
      </p:grpSp>
      <p:sp>
        <p:nvSpPr>
          <p:cNvPr id="221" name="Shape 221"/>
          <p:cNvSpPr/>
          <p:nvPr/>
        </p:nvSpPr>
        <p:spPr>
          <a:xfrm rot="5400000">
            <a:off x="5231606" y="4896643"/>
            <a:ext cx="1595438" cy="50801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234" name="Group 234"/>
          <p:cNvGrpSpPr/>
          <p:nvPr/>
        </p:nvGrpSpPr>
        <p:grpSpPr>
          <a:xfrm>
            <a:off x="3719195" y="2484437"/>
            <a:ext cx="2333943" cy="3785554"/>
            <a:chOff x="0" y="0"/>
            <a:chExt cx="2333942" cy="3785552"/>
          </a:xfrm>
        </p:grpSpPr>
        <p:grpSp>
          <p:nvGrpSpPr>
            <p:cNvPr id="224" name="Group 224"/>
            <p:cNvGrpSpPr/>
            <p:nvPr/>
          </p:nvGrpSpPr>
          <p:grpSpPr>
            <a:xfrm>
              <a:off x="1504315" y="3720465"/>
              <a:ext cx="827088" cy="65088"/>
              <a:chOff x="0" y="0"/>
              <a:chExt cx="827087" cy="65087"/>
            </a:xfrm>
          </p:grpSpPr>
          <p:sp>
            <p:nvSpPr>
              <p:cNvPr id="222" name="Shape 222"/>
              <p:cNvSpPr/>
              <p:nvPr/>
            </p:nvSpPr>
            <p:spPr>
              <a:xfrm flipH="1" flipV="1">
                <a:off x="3174" y="-1"/>
                <a:ext cx="779464" cy="2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23" name="Shape 223"/>
              <p:cNvSpPr/>
              <p:nvPr/>
            </p:nvSpPr>
            <p:spPr>
              <a:xfrm flipH="1" flipV="1">
                <a:off x="0" y="65087"/>
                <a:ext cx="827088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  <p:grpSp>
          <p:nvGrpSpPr>
            <p:cNvPr id="227" name="Group 227"/>
            <p:cNvGrpSpPr/>
            <p:nvPr/>
          </p:nvGrpSpPr>
          <p:grpSpPr>
            <a:xfrm>
              <a:off x="317" y="7937"/>
              <a:ext cx="2333626" cy="55564"/>
              <a:chOff x="0" y="0"/>
              <a:chExt cx="2333625" cy="55562"/>
            </a:xfrm>
          </p:grpSpPr>
          <p:sp>
            <p:nvSpPr>
              <p:cNvPr id="225" name="Shape 225"/>
              <p:cNvSpPr/>
              <p:nvPr/>
            </p:nvSpPr>
            <p:spPr>
              <a:xfrm flipH="1" flipV="1">
                <a:off x="0" y="-1"/>
                <a:ext cx="2333626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 flipV="1">
                <a:off x="57149" y="55562"/>
                <a:ext cx="2224089" cy="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  <p:grpSp>
          <p:nvGrpSpPr>
            <p:cNvPr id="230" name="Group 230"/>
            <p:cNvGrpSpPr/>
            <p:nvPr/>
          </p:nvGrpSpPr>
          <p:grpSpPr>
            <a:xfrm>
              <a:off x="-1" y="0"/>
              <a:ext cx="58739" cy="327026"/>
              <a:chOff x="0" y="0"/>
              <a:chExt cx="58737" cy="327025"/>
            </a:xfrm>
          </p:grpSpPr>
          <p:sp>
            <p:nvSpPr>
              <p:cNvPr id="228" name="Shape 228"/>
              <p:cNvSpPr/>
              <p:nvPr/>
            </p:nvSpPr>
            <p:spPr>
              <a:xfrm flipH="1">
                <a:off x="58737" y="53975"/>
                <a:ext cx="1" cy="269876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29" name="Shape 229"/>
              <p:cNvSpPr/>
              <p:nvPr/>
            </p:nvSpPr>
            <p:spPr>
              <a:xfrm flipH="1">
                <a:off x="-1" y="0"/>
                <a:ext cx="2" cy="327026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  <p:grpSp>
          <p:nvGrpSpPr>
            <p:cNvPr id="233" name="Group 233"/>
            <p:cNvGrpSpPr/>
            <p:nvPr/>
          </p:nvGrpSpPr>
          <p:grpSpPr>
            <a:xfrm>
              <a:off x="2283142" y="3175"/>
              <a:ext cx="47308" cy="3770313"/>
              <a:chOff x="0" y="0"/>
              <a:chExt cx="47307" cy="3770312"/>
            </a:xfrm>
          </p:grpSpPr>
          <p:sp>
            <p:nvSpPr>
              <p:cNvPr id="231" name="Shape 231"/>
              <p:cNvSpPr/>
              <p:nvPr/>
            </p:nvSpPr>
            <p:spPr>
              <a:xfrm flipV="1">
                <a:off x="47307" y="0"/>
                <a:ext cx="1" cy="3770313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 flipV="1">
                <a:off x="0" y="57150"/>
                <a:ext cx="4763" cy="3652838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</p:grpSp>
      <p:grpSp>
        <p:nvGrpSpPr>
          <p:cNvPr id="237" name="Group 237"/>
          <p:cNvGrpSpPr/>
          <p:nvPr/>
        </p:nvGrpSpPr>
        <p:grpSpPr>
          <a:xfrm>
            <a:off x="6603981" y="5240337"/>
            <a:ext cx="881082" cy="531810"/>
            <a:chOff x="0" y="0"/>
            <a:chExt cx="881081" cy="531809"/>
          </a:xfrm>
        </p:grpSpPr>
        <p:sp>
          <p:nvSpPr>
            <p:cNvPr id="235" name="Shape 235"/>
            <p:cNvSpPr/>
            <p:nvPr/>
          </p:nvSpPr>
          <p:spPr>
            <a:xfrm>
              <a:off x="0" y="0"/>
              <a:ext cx="881082" cy="531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71" y="0"/>
                  </a:moveTo>
                  <a:lnTo>
                    <a:pt x="4671" y="0"/>
                  </a:lnTo>
                  <a:cubicBezTo>
                    <a:pt x="2801" y="0"/>
                    <a:pt x="1285" y="876"/>
                    <a:pt x="1285" y="1956"/>
                  </a:cubicBezTo>
                  <a:lnTo>
                    <a:pt x="1285" y="9779"/>
                  </a:lnTo>
                  <a:cubicBezTo>
                    <a:pt x="1285" y="10859"/>
                    <a:pt x="2801" y="11735"/>
                    <a:pt x="4671" y="11735"/>
                  </a:cubicBezTo>
                  <a:lnTo>
                    <a:pt x="0" y="21600"/>
                  </a:lnTo>
                  <a:lnTo>
                    <a:pt x="9749" y="11735"/>
                  </a:lnTo>
                  <a:lnTo>
                    <a:pt x="18214" y="11735"/>
                  </a:lnTo>
                  <a:cubicBezTo>
                    <a:pt x="20084" y="11735"/>
                    <a:pt x="21600" y="10859"/>
                    <a:pt x="21600" y="9779"/>
                  </a:cubicBezTo>
                  <a:lnTo>
                    <a:pt x="21600" y="1956"/>
                  </a:lnTo>
                  <a:cubicBezTo>
                    <a:pt x="21600" y="876"/>
                    <a:pt x="20084" y="0"/>
                    <a:pt x="18214" y="0"/>
                  </a:cubicBezTo>
                  <a:lnTo>
                    <a:pt x="4671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236" name="Shape 236"/>
            <p:cNvSpPr/>
            <p:nvPr/>
          </p:nvSpPr>
          <p:spPr>
            <a:xfrm>
              <a:off x="82752" y="10580"/>
              <a:ext cx="767983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motore</a:t>
              </a:r>
            </a:p>
          </p:txBody>
        </p:sp>
      </p:grpSp>
      <p:sp>
        <p:nvSpPr>
          <p:cNvPr id="238" name="Shape 238"/>
          <p:cNvSpPr/>
          <p:nvPr/>
        </p:nvSpPr>
        <p:spPr>
          <a:xfrm flipV="1">
            <a:off x="4100512" y="4724399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39" name="Shape 239"/>
          <p:cNvSpPr/>
          <p:nvPr/>
        </p:nvSpPr>
        <p:spPr>
          <a:xfrm flipV="1">
            <a:off x="2768600" y="4722812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0" name="Shape 240"/>
          <p:cNvSpPr/>
          <p:nvPr/>
        </p:nvSpPr>
        <p:spPr>
          <a:xfrm flipV="1">
            <a:off x="4235450" y="4722812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1" name="Shape 241"/>
          <p:cNvSpPr/>
          <p:nvPr/>
        </p:nvSpPr>
        <p:spPr>
          <a:xfrm flipV="1">
            <a:off x="2981325" y="4722812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2" name="Shape 242"/>
          <p:cNvSpPr/>
          <p:nvPr/>
        </p:nvSpPr>
        <p:spPr>
          <a:xfrm flipV="1">
            <a:off x="4378325" y="4725987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3" name="Shape 243"/>
          <p:cNvSpPr/>
          <p:nvPr/>
        </p:nvSpPr>
        <p:spPr>
          <a:xfrm flipV="1">
            <a:off x="3175000" y="4725987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4" name="Shape 244"/>
          <p:cNvSpPr/>
          <p:nvPr/>
        </p:nvSpPr>
        <p:spPr>
          <a:xfrm flipV="1">
            <a:off x="4552950" y="4722812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5" name="Shape 245"/>
          <p:cNvSpPr/>
          <p:nvPr/>
        </p:nvSpPr>
        <p:spPr>
          <a:xfrm flipV="1">
            <a:off x="3346450" y="4722812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6" name="Shape 246"/>
          <p:cNvSpPr/>
          <p:nvPr/>
        </p:nvSpPr>
        <p:spPr>
          <a:xfrm flipV="1">
            <a:off x="4729162" y="4721224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7" name="Shape 247"/>
          <p:cNvSpPr/>
          <p:nvPr/>
        </p:nvSpPr>
        <p:spPr>
          <a:xfrm flipV="1">
            <a:off x="3502025" y="4725987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8" name="Shape 248"/>
          <p:cNvSpPr/>
          <p:nvPr/>
        </p:nvSpPr>
        <p:spPr>
          <a:xfrm flipV="1">
            <a:off x="3665537" y="4727574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9" name="Shape 249"/>
          <p:cNvSpPr/>
          <p:nvPr/>
        </p:nvSpPr>
        <p:spPr>
          <a:xfrm flipV="1">
            <a:off x="3821112" y="4724399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0" name="Shape 250"/>
          <p:cNvSpPr/>
          <p:nvPr/>
        </p:nvSpPr>
        <p:spPr>
          <a:xfrm flipV="1">
            <a:off x="3968750" y="4730749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1" name="Shape 251"/>
          <p:cNvSpPr/>
          <p:nvPr/>
        </p:nvSpPr>
        <p:spPr>
          <a:xfrm>
            <a:off x="950912" y="6092825"/>
            <a:ext cx="1343026" cy="42863"/>
          </a:xfrm>
          <a:prstGeom prst="rect">
            <a:avLst/>
          </a:prstGeom>
          <a:solidFill>
            <a:srgbClr val="00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254" name="Group 254"/>
          <p:cNvGrpSpPr/>
          <p:nvPr/>
        </p:nvGrpSpPr>
        <p:grpSpPr>
          <a:xfrm>
            <a:off x="466725" y="3725862"/>
            <a:ext cx="2035196" cy="339732"/>
            <a:chOff x="0" y="0"/>
            <a:chExt cx="2035195" cy="339731"/>
          </a:xfrm>
        </p:grpSpPr>
        <p:sp>
          <p:nvSpPr>
            <p:cNvPr id="252" name="Shape 252"/>
            <p:cNvSpPr/>
            <p:nvPr/>
          </p:nvSpPr>
          <p:spPr>
            <a:xfrm>
              <a:off x="0" y="0"/>
              <a:ext cx="2035196" cy="33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12" y="0"/>
                  </a:moveTo>
                  <a:lnTo>
                    <a:pt x="1612" y="0"/>
                  </a:lnTo>
                  <a:cubicBezTo>
                    <a:pt x="722" y="0"/>
                    <a:pt x="0" y="1310"/>
                    <a:pt x="0" y="2927"/>
                  </a:cubicBezTo>
                  <a:lnTo>
                    <a:pt x="0" y="14635"/>
                  </a:lnTo>
                  <a:cubicBezTo>
                    <a:pt x="0" y="16252"/>
                    <a:pt x="722" y="17562"/>
                    <a:pt x="1612" y="17562"/>
                  </a:cubicBezTo>
                  <a:lnTo>
                    <a:pt x="8059" y="17562"/>
                  </a:lnTo>
                  <a:cubicBezTo>
                    <a:pt x="8949" y="17562"/>
                    <a:pt x="9671" y="16252"/>
                    <a:pt x="9671" y="14635"/>
                  </a:cubicBezTo>
                  <a:lnTo>
                    <a:pt x="21600" y="21600"/>
                  </a:lnTo>
                  <a:lnTo>
                    <a:pt x="9671" y="10245"/>
                  </a:lnTo>
                  <a:lnTo>
                    <a:pt x="9671" y="2927"/>
                  </a:lnTo>
                  <a:cubicBezTo>
                    <a:pt x="9671" y="1310"/>
                    <a:pt x="8949" y="0"/>
                    <a:pt x="8059" y="0"/>
                  </a:cubicBezTo>
                  <a:lnTo>
                    <a:pt x="5641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253" name="Shape 253"/>
            <p:cNvSpPr/>
            <p:nvPr/>
          </p:nvSpPr>
          <p:spPr>
            <a:xfrm>
              <a:off x="33369" y="10115"/>
              <a:ext cx="844487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reattore</a:t>
              </a:r>
            </a:p>
          </p:txBody>
        </p:sp>
      </p:grpSp>
      <p:sp>
        <p:nvSpPr>
          <p:cNvPr id="255" name="Shape 255"/>
          <p:cNvSpPr/>
          <p:nvPr/>
        </p:nvSpPr>
        <p:spPr>
          <a:xfrm flipV="1">
            <a:off x="4137025" y="3560762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6" name="Shape 256"/>
          <p:cNvSpPr/>
          <p:nvPr/>
        </p:nvSpPr>
        <p:spPr>
          <a:xfrm flipV="1">
            <a:off x="2906712" y="3559174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7" name="Shape 257"/>
          <p:cNvSpPr/>
          <p:nvPr/>
        </p:nvSpPr>
        <p:spPr>
          <a:xfrm flipV="1">
            <a:off x="4310062" y="3559174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8" name="Shape 258"/>
          <p:cNvSpPr/>
          <p:nvPr/>
        </p:nvSpPr>
        <p:spPr>
          <a:xfrm flipV="1">
            <a:off x="3068637" y="3559174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9" name="Shape 259"/>
          <p:cNvSpPr/>
          <p:nvPr/>
        </p:nvSpPr>
        <p:spPr>
          <a:xfrm flipV="1">
            <a:off x="4446587" y="3562349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0" name="Shape 260"/>
          <p:cNvSpPr/>
          <p:nvPr/>
        </p:nvSpPr>
        <p:spPr>
          <a:xfrm flipV="1">
            <a:off x="3224212" y="3562349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1" name="Shape 261"/>
          <p:cNvSpPr/>
          <p:nvPr/>
        </p:nvSpPr>
        <p:spPr>
          <a:xfrm flipV="1">
            <a:off x="4589462" y="3559174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2" name="Shape 262"/>
          <p:cNvSpPr/>
          <p:nvPr/>
        </p:nvSpPr>
        <p:spPr>
          <a:xfrm flipV="1">
            <a:off x="3382962" y="3559174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3" name="Shape 263"/>
          <p:cNvSpPr/>
          <p:nvPr/>
        </p:nvSpPr>
        <p:spPr>
          <a:xfrm flipV="1">
            <a:off x="3538537" y="3562349"/>
            <a:ext cx="1" cy="285752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4" name="Shape 264"/>
          <p:cNvSpPr/>
          <p:nvPr/>
        </p:nvSpPr>
        <p:spPr>
          <a:xfrm flipV="1">
            <a:off x="3702050" y="3563937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5" name="Shape 265"/>
          <p:cNvSpPr/>
          <p:nvPr/>
        </p:nvSpPr>
        <p:spPr>
          <a:xfrm flipV="1">
            <a:off x="3857625" y="3560762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6" name="Shape 266"/>
          <p:cNvSpPr/>
          <p:nvPr/>
        </p:nvSpPr>
        <p:spPr>
          <a:xfrm flipV="1">
            <a:off x="4005262" y="3567112"/>
            <a:ext cx="1" cy="285751"/>
          </a:xfrm>
          <a:prstGeom prst="line">
            <a:avLst/>
          </a:pr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67" name="Shape 267"/>
          <p:cNvSpPr/>
          <p:nvPr/>
        </p:nvSpPr>
        <p:spPr>
          <a:xfrm flipV="1" rot="16200000">
            <a:off x="4216400" y="3000375"/>
            <a:ext cx="225425" cy="234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8" name="Shape 268"/>
          <p:cNvSpPr/>
          <p:nvPr/>
        </p:nvSpPr>
        <p:spPr>
          <a:xfrm flipV="1" rot="16200000">
            <a:off x="3849687" y="3001962"/>
            <a:ext cx="2254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69" name="Shape 269"/>
          <p:cNvSpPr/>
          <p:nvPr/>
        </p:nvSpPr>
        <p:spPr>
          <a:xfrm flipV="1" rot="16200000">
            <a:off x="3538537" y="2982912"/>
            <a:ext cx="2254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70" name="Shape 270"/>
          <p:cNvSpPr/>
          <p:nvPr/>
        </p:nvSpPr>
        <p:spPr>
          <a:xfrm flipV="1" rot="16200000">
            <a:off x="3265487" y="2995612"/>
            <a:ext cx="225426" cy="2349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2700">
            <a:solidFill>
              <a:srgbClr val="00FF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273" name="Group 273"/>
          <p:cNvGrpSpPr/>
          <p:nvPr/>
        </p:nvGrpSpPr>
        <p:grpSpPr>
          <a:xfrm>
            <a:off x="6321469" y="2951162"/>
            <a:ext cx="2366919" cy="928684"/>
            <a:chOff x="0" y="0"/>
            <a:chExt cx="2366918" cy="928683"/>
          </a:xfrm>
        </p:grpSpPr>
        <p:sp>
          <p:nvSpPr>
            <p:cNvPr id="271" name="Shape 271"/>
            <p:cNvSpPr/>
            <p:nvPr/>
          </p:nvSpPr>
          <p:spPr>
            <a:xfrm>
              <a:off x="0" y="0"/>
              <a:ext cx="2366919" cy="92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29" y="0"/>
                  </a:moveTo>
                  <a:lnTo>
                    <a:pt x="5229" y="0"/>
                  </a:lnTo>
                  <a:cubicBezTo>
                    <a:pt x="3421" y="0"/>
                    <a:pt x="1955" y="816"/>
                    <a:pt x="1955" y="1822"/>
                  </a:cubicBezTo>
                  <a:lnTo>
                    <a:pt x="1955" y="9108"/>
                  </a:lnTo>
                  <a:cubicBezTo>
                    <a:pt x="1955" y="10114"/>
                    <a:pt x="3421" y="10929"/>
                    <a:pt x="5229" y="10929"/>
                  </a:cubicBezTo>
                  <a:lnTo>
                    <a:pt x="0" y="21600"/>
                  </a:lnTo>
                  <a:lnTo>
                    <a:pt x="10141" y="10929"/>
                  </a:lnTo>
                  <a:lnTo>
                    <a:pt x="18326" y="10929"/>
                  </a:lnTo>
                  <a:cubicBezTo>
                    <a:pt x="20134" y="10929"/>
                    <a:pt x="21600" y="10114"/>
                    <a:pt x="21600" y="9108"/>
                  </a:cubicBezTo>
                  <a:lnTo>
                    <a:pt x="21600" y="1822"/>
                  </a:lnTo>
                  <a:cubicBezTo>
                    <a:pt x="21600" y="816"/>
                    <a:pt x="20134" y="0"/>
                    <a:pt x="18326" y="0"/>
                  </a:cubicBezTo>
                  <a:lnTo>
                    <a:pt x="5229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293099" y="17207"/>
              <a:ext cx="1994989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scambiatore di calore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e sensori di processo</a:t>
              </a:r>
            </a:p>
          </p:txBody>
        </p:sp>
      </p:grpSp>
      <p:sp>
        <p:nvSpPr>
          <p:cNvPr id="274" name="Shape 274"/>
          <p:cNvSpPr/>
          <p:nvPr/>
        </p:nvSpPr>
        <p:spPr>
          <a:xfrm>
            <a:off x="7256462" y="3741737"/>
            <a:ext cx="692151" cy="551181"/>
          </a:xfrm>
          <a:prstGeom prst="rect">
            <a:avLst/>
          </a:prstGeom>
          <a:solidFill>
            <a:srgbClr val="FFFF00"/>
          </a:solidFill>
          <a:ln w="12700">
            <a:solidFill>
              <a:srgbClr val="339966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pH</a:t>
            </a:r>
            <a:endParaRPr sz="12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ctr"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temp</a:t>
            </a:r>
            <a:r>
              <a:rPr sz="900">
                <a:latin typeface="Tahoma"/>
                <a:ea typeface="Tahoma"/>
                <a:cs typeface="Tahoma"/>
                <a:sym typeface="Tahoma"/>
              </a:rPr>
              <a:t>.</a:t>
            </a:r>
          </a:p>
        </p:txBody>
      </p:sp>
      <p:sp>
        <p:nvSpPr>
          <p:cNvPr id="275" name="Shape 275"/>
          <p:cNvSpPr/>
          <p:nvPr/>
        </p:nvSpPr>
        <p:spPr>
          <a:xfrm>
            <a:off x="5921375" y="3752850"/>
            <a:ext cx="209550" cy="390525"/>
          </a:xfrm>
          <a:prstGeom prst="rect">
            <a:avLst/>
          </a:prstGeom>
          <a:solidFill>
            <a:srgbClr val="FFFFF7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278" name="Group 278"/>
          <p:cNvGrpSpPr/>
          <p:nvPr/>
        </p:nvGrpSpPr>
        <p:grpSpPr>
          <a:xfrm>
            <a:off x="6929421" y="5275262"/>
            <a:ext cx="2100279" cy="931870"/>
            <a:chOff x="0" y="0"/>
            <a:chExt cx="2100277" cy="931868"/>
          </a:xfrm>
        </p:grpSpPr>
        <p:sp>
          <p:nvSpPr>
            <p:cNvPr id="276" name="Shape 276"/>
            <p:cNvSpPr/>
            <p:nvPr/>
          </p:nvSpPr>
          <p:spPr>
            <a:xfrm>
              <a:off x="0" y="0"/>
              <a:ext cx="2100278" cy="93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53" y="0"/>
                  </a:moveTo>
                  <a:lnTo>
                    <a:pt x="10253" y="0"/>
                  </a:lnTo>
                  <a:cubicBezTo>
                    <a:pt x="9000" y="0"/>
                    <a:pt x="7984" y="516"/>
                    <a:pt x="7984" y="1153"/>
                  </a:cubicBezTo>
                  <a:lnTo>
                    <a:pt x="7984" y="5765"/>
                  </a:lnTo>
                  <a:cubicBezTo>
                    <a:pt x="7984" y="6402"/>
                    <a:pt x="9000" y="6918"/>
                    <a:pt x="10253" y="6918"/>
                  </a:cubicBezTo>
                  <a:lnTo>
                    <a:pt x="0" y="21600"/>
                  </a:lnTo>
                  <a:lnTo>
                    <a:pt x="13657" y="6918"/>
                  </a:lnTo>
                  <a:lnTo>
                    <a:pt x="19331" y="6918"/>
                  </a:lnTo>
                  <a:cubicBezTo>
                    <a:pt x="20584" y="6918"/>
                    <a:pt x="21600" y="6402"/>
                    <a:pt x="21600" y="5765"/>
                  </a:cubicBezTo>
                  <a:lnTo>
                    <a:pt x="21600" y="1153"/>
                  </a:lnTo>
                  <a:cubicBezTo>
                    <a:pt x="21600" y="516"/>
                    <a:pt x="20584" y="0"/>
                    <a:pt x="19331" y="0"/>
                  </a:cubicBezTo>
                  <a:lnTo>
                    <a:pt x="10253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277" name="Shape 277"/>
            <p:cNvSpPr/>
            <p:nvPr/>
          </p:nvSpPr>
          <p:spPr>
            <a:xfrm>
              <a:off x="824787" y="10929"/>
              <a:ext cx="1227007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ingresso vino</a:t>
              </a:r>
              <a:endParaRPr sz="1200"/>
            </a:p>
          </p:txBody>
        </p:sp>
      </p:grpSp>
      <p:grpSp>
        <p:nvGrpSpPr>
          <p:cNvPr id="281" name="Group 281"/>
          <p:cNvGrpSpPr/>
          <p:nvPr/>
        </p:nvGrpSpPr>
        <p:grpSpPr>
          <a:xfrm>
            <a:off x="6975486" y="5826125"/>
            <a:ext cx="1862127" cy="642048"/>
            <a:chOff x="0" y="0"/>
            <a:chExt cx="1862125" cy="642047"/>
          </a:xfrm>
        </p:grpSpPr>
        <p:sp>
          <p:nvSpPr>
            <p:cNvPr id="279" name="Shape 279"/>
            <p:cNvSpPr/>
            <p:nvPr/>
          </p:nvSpPr>
          <p:spPr>
            <a:xfrm>
              <a:off x="0" y="0"/>
              <a:ext cx="1862126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42" y="0"/>
                  </a:moveTo>
                  <a:lnTo>
                    <a:pt x="14142" y="0"/>
                  </a:lnTo>
                  <a:cubicBezTo>
                    <a:pt x="13318" y="0"/>
                    <a:pt x="12651" y="1612"/>
                    <a:pt x="12651" y="3600"/>
                  </a:cubicBezTo>
                  <a:lnTo>
                    <a:pt x="12651" y="12600"/>
                  </a:lnTo>
                  <a:lnTo>
                    <a:pt x="0" y="19192"/>
                  </a:lnTo>
                  <a:lnTo>
                    <a:pt x="12651" y="18000"/>
                  </a:lnTo>
                  <a:cubicBezTo>
                    <a:pt x="12651" y="19988"/>
                    <a:pt x="13318" y="21600"/>
                    <a:pt x="14142" y="21600"/>
                  </a:cubicBezTo>
                  <a:lnTo>
                    <a:pt x="20108" y="21600"/>
                  </a:lnTo>
                  <a:cubicBezTo>
                    <a:pt x="20932" y="21600"/>
                    <a:pt x="21600" y="19988"/>
                    <a:pt x="21600" y="18000"/>
                  </a:cubicBezTo>
                  <a:lnTo>
                    <a:pt x="21600" y="3600"/>
                  </a:lnTo>
                  <a:cubicBezTo>
                    <a:pt x="21600" y="1612"/>
                    <a:pt x="20932" y="0"/>
                    <a:pt x="20108" y="0"/>
                  </a:cubicBezTo>
                  <a:lnTo>
                    <a:pt x="14142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1118854" y="17207"/>
              <a:ext cx="715019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uscita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aceto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</p:txBody>
        </p:sp>
      </p:grpSp>
      <p:grpSp>
        <p:nvGrpSpPr>
          <p:cNvPr id="284" name="Group 284"/>
          <p:cNvGrpSpPr/>
          <p:nvPr/>
        </p:nvGrpSpPr>
        <p:grpSpPr>
          <a:xfrm>
            <a:off x="6045834" y="6203315"/>
            <a:ext cx="788989" cy="65088"/>
            <a:chOff x="0" y="0"/>
            <a:chExt cx="788987" cy="65087"/>
          </a:xfrm>
        </p:grpSpPr>
        <p:sp>
          <p:nvSpPr>
            <p:cNvPr id="282" name="Shape 282"/>
            <p:cNvSpPr/>
            <p:nvPr/>
          </p:nvSpPr>
          <p:spPr>
            <a:xfrm flipH="1" flipV="1">
              <a:off x="3175" y="-1"/>
              <a:ext cx="779463" cy="2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83" name="Shape 283"/>
            <p:cNvSpPr/>
            <p:nvPr/>
          </p:nvSpPr>
          <p:spPr>
            <a:xfrm flipH="1" flipV="1">
              <a:off x="0" y="65087"/>
              <a:ext cx="78898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285" name="Shape 285"/>
          <p:cNvSpPr/>
          <p:nvPr/>
        </p:nvSpPr>
        <p:spPr>
          <a:xfrm>
            <a:off x="5992812" y="6213475"/>
            <a:ext cx="839788" cy="42863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288" name="Group 288"/>
          <p:cNvGrpSpPr/>
          <p:nvPr/>
        </p:nvGrpSpPr>
        <p:grpSpPr>
          <a:xfrm>
            <a:off x="6224586" y="1666875"/>
            <a:ext cx="1704977" cy="1035042"/>
            <a:chOff x="0" y="0"/>
            <a:chExt cx="1704975" cy="1035041"/>
          </a:xfrm>
        </p:grpSpPr>
        <p:sp>
          <p:nvSpPr>
            <p:cNvPr id="286" name="Shape 286"/>
            <p:cNvSpPr/>
            <p:nvPr/>
          </p:nvSpPr>
          <p:spPr>
            <a:xfrm>
              <a:off x="0" y="0"/>
              <a:ext cx="1704976" cy="1035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66" y="0"/>
                  </a:moveTo>
                  <a:lnTo>
                    <a:pt x="9466" y="0"/>
                  </a:lnTo>
                  <a:cubicBezTo>
                    <a:pt x="8126" y="0"/>
                    <a:pt x="7039" y="697"/>
                    <a:pt x="7039" y="1557"/>
                  </a:cubicBezTo>
                  <a:lnTo>
                    <a:pt x="7039" y="7785"/>
                  </a:lnTo>
                  <a:cubicBezTo>
                    <a:pt x="7039" y="8645"/>
                    <a:pt x="8126" y="9342"/>
                    <a:pt x="9466" y="9342"/>
                  </a:cubicBezTo>
                  <a:lnTo>
                    <a:pt x="0" y="21600"/>
                  </a:lnTo>
                  <a:lnTo>
                    <a:pt x="13106" y="9342"/>
                  </a:lnTo>
                  <a:lnTo>
                    <a:pt x="19173" y="9342"/>
                  </a:lnTo>
                  <a:cubicBezTo>
                    <a:pt x="20513" y="9342"/>
                    <a:pt x="21600" y="8645"/>
                    <a:pt x="21600" y="7785"/>
                  </a:cubicBezTo>
                  <a:lnTo>
                    <a:pt x="21600" y="1557"/>
                  </a:lnTo>
                  <a:cubicBezTo>
                    <a:pt x="21600" y="697"/>
                    <a:pt x="20513" y="0"/>
                    <a:pt x="19173" y="0"/>
                  </a:cubicBezTo>
                  <a:lnTo>
                    <a:pt x="9466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287" name="Shape 287"/>
            <p:cNvSpPr/>
            <p:nvPr/>
          </p:nvSpPr>
          <p:spPr>
            <a:xfrm>
              <a:off x="597715" y="16394"/>
              <a:ext cx="1065171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circuito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di riciclo</a:t>
              </a:r>
            </a:p>
          </p:txBody>
        </p:sp>
      </p:grpSp>
      <p:grpSp>
        <p:nvGrpSpPr>
          <p:cNvPr id="292" name="Group 292"/>
          <p:cNvGrpSpPr/>
          <p:nvPr/>
        </p:nvGrpSpPr>
        <p:grpSpPr>
          <a:xfrm>
            <a:off x="5981700" y="5724525"/>
            <a:ext cx="600075" cy="323850"/>
            <a:chOff x="0" y="0"/>
            <a:chExt cx="600075" cy="323850"/>
          </a:xfrm>
        </p:grpSpPr>
        <p:sp>
          <p:nvSpPr>
            <p:cNvPr id="289" name="Shape 289"/>
            <p:cNvSpPr/>
            <p:nvPr/>
          </p:nvSpPr>
          <p:spPr>
            <a:xfrm>
              <a:off x="0" y="0"/>
              <a:ext cx="104775" cy="323850"/>
            </a:xfrm>
            <a:prstGeom prst="rect">
              <a:avLst/>
            </a:prstGeom>
            <a:solidFill>
              <a:srgbClr val="FFFFF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290" name="Shape 290"/>
            <p:cNvSpPr/>
            <p:nvPr/>
          </p:nvSpPr>
          <p:spPr>
            <a:xfrm>
              <a:off x="190500" y="66675"/>
              <a:ext cx="409575" cy="190500"/>
            </a:xfrm>
            <a:prstGeom prst="roundRect">
              <a:avLst>
                <a:gd name="adj" fmla="val 16667"/>
              </a:avLst>
            </a:prstGeom>
            <a:solidFill>
              <a:srgbClr val="FFFFF7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291" name="Shape 291"/>
            <p:cNvSpPr/>
            <p:nvPr/>
          </p:nvSpPr>
          <p:spPr>
            <a:xfrm>
              <a:off x="114300" y="123825"/>
              <a:ext cx="69850" cy="88900"/>
            </a:xfrm>
            <a:prstGeom prst="rect">
              <a:avLst/>
            </a:prstGeom>
            <a:solidFill>
              <a:srgbClr val="00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8" dur="3000"/>
                                        <p:tgtEl>
                                          <p:spTgt spid="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1" dur="3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nodeType="after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5" dur="30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nodeType="after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9" dur="30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nodeType="afterEffect" presetClass="entr" presetSubtype="6" presetID="18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nodeType="afterEffect" presetClass="entr" presetSubtype="4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2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nodeType="afterEffect" presetClass="entr" presetSubtype="6" presetID="18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nodeType="afterEffect" presetClass="entr" presetSubtype="0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nodeType="afterEffect" presetClass="entr" presetSubtype="6" presetID="18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9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nodeType="afterEffect" presetClass="entr" presetSubtype="6" presetID="18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6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clickEffect" presetClass="entr" presetSubtype="0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8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nodeType="afterEffect" presetClass="entr" presetSubtype="6" presetID="18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72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nodeType="afterEffect" presetClass="entr" presetSubtype="3" presetID="18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7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nodeType="afterEffect" presetClass="entr" presetSubtype="3" presetID="18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8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nodeType="afterEffect" presetClass="entr" presetSubtype="3" presetID="18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84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nodeType="afterEffect" presetClass="entr" presetSubtype="3" presetID="18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8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000"/>
                            </p:stCondLst>
                            <p:childTnLst>
                              <p:par>
                                <p:cTn id="90" nodeType="afterEffect" presetClass="entr" presetSubtype="3" presetID="18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9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0"/>
                            </p:stCondLst>
                            <p:childTnLst>
                              <p:par>
                                <p:cTn id="94" nodeType="afterEffect" presetClass="entr" presetSubtype="3" presetID="18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9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000"/>
                            </p:stCondLst>
                            <p:childTnLst>
                              <p:par>
                                <p:cTn id="98" nodeType="afterEffect" presetClass="entr" presetSubtype="3" presetID="18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0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2" nodeType="afterEffect" presetClass="entr" presetSubtype="3" presetID="18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0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6" nodeType="afterEffect" presetClass="entr" presetSubtype="3" presetID="18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08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0" nodeType="afterEffect" presetClass="entr" presetSubtype="3" presetID="18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1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4" nodeType="afterEffect" presetClass="entr" presetSubtype="3" presetID="18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5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1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8" nodeType="afterEffect" presetClass="entr" presetSubtype="3" presetID="18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20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2" nodeType="afterEffect" presetClass="entr" presetSubtype="3" presetID="18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2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6" nodeType="afterEffect" presetClass="entr" presetSubtype="3" presetID="18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2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0" nodeType="afterEffect" presetClass="entr" presetSubtype="3" presetID="18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32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4000"/>
                            </p:stCondLst>
                            <p:childTnLst>
                              <p:par>
                                <p:cTn id="134" nodeType="afterEffect" presetClass="entr" presetSubtype="3" presetID="18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36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8" nodeType="afterEffect" presetClass="entr" presetSubtype="3" presetID="18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9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4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8000"/>
                            </p:stCondLst>
                            <p:childTnLst>
                              <p:par>
                                <p:cTn id="142" nodeType="afterEffect" presetClass="entr" presetSubtype="3" presetID="18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3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4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0"/>
                            </p:stCondLst>
                            <p:childTnLst>
                              <p:par>
                                <p:cTn id="146" nodeType="afterEffect" presetClass="entr" presetSubtype="3" presetID="18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7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4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2000"/>
                            </p:stCondLst>
                            <p:childTnLst>
                              <p:par>
                                <p:cTn id="150" nodeType="afterEffect" presetClass="entr" presetSubtype="3" presetID="18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5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4000"/>
                            </p:stCondLst>
                            <p:childTnLst>
                              <p:par>
                                <p:cTn id="154" nodeType="afterEffect" presetClass="entr" presetSubtype="3" presetID="18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5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46000"/>
                            </p:stCondLst>
                            <p:childTnLst>
                              <p:par>
                                <p:cTn id="158" nodeType="afterEffect" presetClass="entr" presetSubtype="9" presetID="18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9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60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7000"/>
                            </p:stCondLst>
                            <p:childTnLst>
                              <p:par>
                                <p:cTn id="162" nodeType="afterEffect" presetClass="entr" presetSubtype="9" presetID="18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64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8000"/>
                            </p:stCondLst>
                            <p:childTnLst>
                              <p:par>
                                <p:cTn id="166" nodeType="afterEffect" presetClass="entr" presetSubtype="9" presetID="18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7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68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9000"/>
                            </p:stCondLst>
                            <p:childTnLst>
                              <p:par>
                                <p:cTn id="170" nodeType="afterEffect" presetClass="entr" presetSubtype="9" presetID="18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1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72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4" nodeType="afterEffect" presetClass="entr" presetSubtype="9" presetID="18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76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78" nodeType="afterEffect" presetClass="entr" presetSubtype="9" presetID="18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9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80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2000"/>
                            </p:stCondLst>
                            <p:childTnLst>
                              <p:par>
                                <p:cTn id="182" nodeType="afterEffect" presetClass="entr" presetSubtype="9" presetID="18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3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84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3000"/>
                            </p:stCondLst>
                            <p:childTnLst>
                              <p:par>
                                <p:cTn id="186" nodeType="afterEffect" presetClass="entr" presetSubtype="9" presetID="18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7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88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4000"/>
                            </p:stCondLst>
                            <p:childTnLst>
                              <p:par>
                                <p:cTn id="190" nodeType="afterEffect" presetClass="entr" presetSubtype="9" presetID="18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1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9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5000"/>
                            </p:stCondLst>
                            <p:childTnLst>
                              <p:par>
                                <p:cTn id="194" nodeType="afterEffect" presetClass="entr" presetSubtype="9" presetID="18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5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96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6000"/>
                            </p:stCondLst>
                            <p:childTnLst>
                              <p:par>
                                <p:cTn id="198" nodeType="afterEffect" presetClass="entr" presetSubtype="9" presetID="18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9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00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7000"/>
                            </p:stCondLst>
                            <p:childTnLst>
                              <p:par>
                                <p:cTn id="202" nodeType="afterEffect" presetClass="entr" presetSubtype="9" presetID="18" grpId="4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3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04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8000"/>
                            </p:stCondLst>
                            <p:childTnLst>
                              <p:par>
                                <p:cTn id="206" nodeType="afterEffect" presetClass="entr" presetSubtype="9" presetID="18" grpId="4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7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08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9000"/>
                            </p:stCondLst>
                            <p:childTnLst>
                              <p:par>
                                <p:cTn id="210" nodeType="afterEffect" presetClass="entr" presetSubtype="3" presetID="18" grpId="4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1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12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4" nodeType="afterEffect" presetClass="entr" presetSubtype="3" presetID="18" grpId="4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5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16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61000"/>
                            </p:stCondLst>
                            <p:childTnLst>
                              <p:par>
                                <p:cTn id="218" nodeType="afterEffect" presetClass="entr" presetSubtype="3" presetID="18" grpId="5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9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20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2000"/>
                            </p:stCondLst>
                            <p:childTnLst>
                              <p:par>
                                <p:cTn id="222" nodeType="afterEffect" presetClass="entr" presetSubtype="3" presetID="18" grpId="5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3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24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63000"/>
                            </p:stCondLst>
                            <p:childTnLst>
                              <p:par>
                                <p:cTn id="226" nodeType="afterEffect" presetClass="entr" presetSubtype="3" presetID="18" grpId="5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7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28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64000"/>
                            </p:stCondLst>
                            <p:childTnLst>
                              <p:par>
                                <p:cTn id="230" nodeType="afterEffect" presetClass="entr" presetSubtype="3" presetID="18" grpId="5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1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32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65000"/>
                            </p:stCondLst>
                            <p:childTnLst>
                              <p:par>
                                <p:cTn id="234" nodeType="afterEffect" presetClass="entr" presetSubtype="3" presetID="18" grpId="5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5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36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66000"/>
                            </p:stCondLst>
                            <p:childTnLst>
                              <p:par>
                                <p:cTn id="238" nodeType="afterEffect" presetClass="entr" presetSubtype="3" presetID="18" grpId="5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9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40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67000"/>
                            </p:stCondLst>
                            <p:childTnLst>
                              <p:par>
                                <p:cTn id="242" nodeType="afterEffect" presetClass="entr" presetSubtype="3" presetID="18" grpId="5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3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44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8000"/>
                            </p:stCondLst>
                            <p:childTnLst>
                              <p:par>
                                <p:cTn id="246" nodeType="afterEffect" presetClass="entr" presetSubtype="3" presetID="18" grpId="5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7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48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9000"/>
                            </p:stCondLst>
                            <p:childTnLst>
                              <p:par>
                                <p:cTn id="250" nodeType="afterEffect" presetClass="entr" presetSubtype="3" presetID="18" grpId="5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1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52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70000"/>
                            </p:stCondLst>
                            <p:childTnLst>
                              <p:par>
                                <p:cTn id="254" nodeType="afterEffect" presetClass="entr" presetSubtype="3" presetID="18" grpId="5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5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256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71000"/>
                            </p:stCondLst>
                            <p:childTnLst>
                              <p:par>
                                <p:cTn id="258" nodeType="afterEffect" presetClass="entr" presetSubtype="9" presetID="18" grpId="6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9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60" dur="2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73000"/>
                            </p:stCondLst>
                            <p:childTnLst>
                              <p:par>
                                <p:cTn id="262" nodeType="afterEffect" presetClass="entr" presetSubtype="9" presetID="18" grpId="6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3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64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75000"/>
                            </p:stCondLst>
                            <p:childTnLst>
                              <p:par>
                                <p:cTn id="266" nodeType="afterEffect" presetClass="entr" presetSubtype="9" presetID="18" grpId="6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7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68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7000"/>
                            </p:stCondLst>
                            <p:childTnLst>
                              <p:par>
                                <p:cTn id="270" nodeType="afterEffect" presetClass="entr" presetSubtype="9" presetID="18" grpId="6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1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72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79000"/>
                            </p:stCondLst>
                            <p:childTnLst>
                              <p:par>
                                <p:cTn id="274" nodeType="afterEffect" presetClass="entr" presetSubtype="9" presetID="18" grpId="6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5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7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80000"/>
                            </p:stCondLst>
                            <p:childTnLst>
                              <p:par>
                                <p:cTn id="278" nodeType="afterEffect" presetClass="entr" presetSubtype="9" presetID="18" grpId="6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8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81000"/>
                            </p:stCondLst>
                            <p:childTnLst>
                              <p:par>
                                <p:cTn id="282" nodeType="afterEffect" presetClass="entr" presetSubtype="6" presetID="18" grpId="6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3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8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presetClass="entr" presetSubtype="0" presetID="10" grpId="6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8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89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000"/>
                            </p:stCondLst>
                            <p:childTnLst>
                              <p:par>
                                <p:cTn id="291" nodeType="afterEffect" presetClass="entr" presetSubtype="12" presetID="18" grpId="6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2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29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presetClass="entr" presetSubtype="0" presetID="10" grpId="6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7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98"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0" nodeType="afterEffect" presetClass="entr" presetSubtype="12" presetID="18" grpId="7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1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02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3000"/>
                            </p:stCondLst>
                            <p:childTnLst>
                              <p:par>
                                <p:cTn id="304" nodeType="afterEffect" presetClass="entr" presetSubtype="12" presetID="18" grpId="71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5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06" dur="2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6000"/>
                            </p:stCondLst>
                            <p:childTnLst>
                              <p:par>
                                <p:cTn id="308" nodeType="afterEffect" presetClass="entr" presetSubtype="3" presetID="18" grpId="7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9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31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clickEffect" presetClass="entr" presetSubtype="0" presetID="10" grpId="7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4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5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000"/>
                            </p:stCondLst>
                            <p:childTnLst>
                              <p:par>
                                <p:cTn id="317" nodeType="afterEffect" presetClass="entr" presetSubtype="12" presetID="18" grpId="7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8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19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000"/>
                            </p:stCondLst>
                            <p:childTnLst>
                              <p:par>
                                <p:cTn id="321" nodeType="afterEffect" presetClass="entr" presetSubtype="9" presetID="18" grpId="7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2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323" dur="3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nodeType="clickEffect" presetClass="entr" presetSubtype="0" presetID="10" grpId="7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7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8" dur="2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30" nodeType="afterEffect" presetClass="entr" presetSubtype="12" presetID="18" grpId="7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1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32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34" nodeType="afterEffect" presetClass="entr" presetSubtype="1" presetID="22" grpId="78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5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36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presetClass="exit" presetSubtype="4" presetID="22" grpId="7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down)" transition="out">
                                      <p:cBhvr>
                                        <p:cTn id="340" dur="500" fill="hold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500"/>
                            </p:stCondLst>
                            <p:childTnLst>
                              <p:par>
                                <p:cTn id="343" nodeType="afterEffect" presetClass="entr" presetSubtype="9" presetID="18" grpId="8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4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345" dur="3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3500"/>
                            </p:stCondLst>
                            <p:childTnLst>
                              <p:par>
                                <p:cTn id="347" nodeType="afterEffect" presetClass="entr" presetSubtype="12" presetID="18" grpId="8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8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4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500"/>
                            </p:stCondLst>
                            <p:childTnLst>
                              <p:par>
                                <p:cTn id="351" nodeType="afterEffect" presetClass="entr" presetSubtype="12" presetID="18" grpId="8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2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5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5" nodeType="afterEffect" presetClass="entr" presetSubtype="1" presetID="22" grpId="8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5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8500"/>
                            </p:stCondLst>
                            <p:childTnLst>
                              <p:par>
                                <p:cTn id="359" nodeType="afterEffect" presetClass="entr" presetSubtype="6" presetID="18" grpId="8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6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nodeType="clickEffect" presetClass="entr" presetSubtype="12" presetID="18" grpId="8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5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66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2000"/>
                            </p:stCondLst>
                            <p:childTnLst>
                              <p:par>
                                <p:cTn id="368" nodeType="afterEffect" presetClass="entr" presetSubtype="12" presetID="18" grpId="8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9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70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4000"/>
                            </p:stCondLst>
                            <p:childTnLst>
                              <p:par>
                                <p:cTn id="372" nodeType="afterEffect" presetClass="entr" presetSubtype="12" presetID="18" grpId="8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3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74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6000"/>
                            </p:stCondLst>
                            <p:childTnLst>
                              <p:par>
                                <p:cTn id="376" nodeType="afterEffect" presetClass="entr" presetSubtype="12" presetID="18" grpId="8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7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78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8000"/>
                            </p:stCondLst>
                            <p:childTnLst>
                              <p:par>
                                <p:cTn id="380" nodeType="afterEffect" presetClass="entr" presetSubtype="12" presetID="18" grpId="8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1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8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4" nodeType="afterEffect" presetClass="entr" presetSubtype="12" presetID="18" grpId="9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5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86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8" nodeType="afterEffect" presetClass="entr" presetSubtype="12" presetID="18" grpId="9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9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90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2" nodeType="afterEffect" presetClass="entr" presetSubtype="12" presetID="18" grpId="9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3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94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6" nodeType="afterEffect" presetClass="entr" presetSubtype="12" presetID="18" grpId="9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7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398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0" nodeType="afterEffect" presetClass="entr" presetSubtype="12" presetID="18" grpId="9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1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02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4" nodeType="afterEffect" presetClass="entr" presetSubtype="12" presetID="18" grpId="9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5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06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2000"/>
                            </p:stCondLst>
                            <p:childTnLst>
                              <p:par>
                                <p:cTn id="408" nodeType="afterEffect" presetClass="entr" presetSubtype="12" presetID="18" grpId="9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9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10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2" nodeType="afterEffect" presetClass="entr" presetSubtype="12" presetID="18" grpId="9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3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14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6" nodeType="afterEffect" presetClass="entr" presetSubtype="12" presetID="18" grpId="9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7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1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28000"/>
                            </p:stCondLst>
                            <p:childTnLst>
                              <p:par>
                                <p:cTn id="420" nodeType="afterEffect" presetClass="entr" presetSubtype="12" presetID="18" grpId="9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1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22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30000"/>
                            </p:stCondLst>
                            <p:childTnLst>
                              <p:par>
                                <p:cTn id="424" nodeType="afterEffect" presetClass="entr" presetSubtype="12" presetID="18" grpId="10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5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26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32000"/>
                            </p:stCondLst>
                            <p:childTnLst>
                              <p:par>
                                <p:cTn id="428" nodeType="afterEffect" presetClass="entr" presetSubtype="12" presetID="18" grpId="10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9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30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34000"/>
                            </p:stCondLst>
                            <p:childTnLst>
                              <p:par>
                                <p:cTn id="432" nodeType="afterEffect" presetClass="entr" presetSubtype="12" presetID="18" grpId="10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3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34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36000"/>
                            </p:stCondLst>
                            <p:childTnLst>
                              <p:par>
                                <p:cTn id="436" nodeType="afterEffect" presetClass="entr" presetSubtype="12" presetID="18" grpId="10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7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3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37000"/>
                            </p:stCondLst>
                            <p:childTnLst>
                              <p:par>
                                <p:cTn id="440" nodeType="afterEffect" presetClass="entr" presetSubtype="12" presetID="18" grpId="10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1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4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38000"/>
                            </p:stCondLst>
                            <p:childTnLst>
                              <p:par>
                                <p:cTn id="444" nodeType="afterEffect" presetClass="entr" presetSubtype="12" presetID="18" grpId="10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4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39000"/>
                            </p:stCondLst>
                            <p:childTnLst>
                              <p:par>
                                <p:cTn id="448" nodeType="afterEffect" presetClass="entr" presetSubtype="12" presetID="18" grpId="10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9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5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2" nodeType="afterEffect" presetClass="entr" presetSubtype="12" presetID="18" grpId="10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3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54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41000"/>
                            </p:stCondLst>
                            <p:childTnLst>
                              <p:par>
                                <p:cTn id="456" nodeType="afterEffect" presetClass="entr" presetSubtype="12" presetID="18" grpId="10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7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58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42000"/>
                            </p:stCondLst>
                            <p:childTnLst>
                              <p:par>
                                <p:cTn id="460" nodeType="afterEffect" presetClass="entr" presetSubtype="12" presetID="18" grpId="10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1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6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43000"/>
                            </p:stCondLst>
                            <p:childTnLst>
                              <p:par>
                                <p:cTn id="464" nodeType="afterEffect" presetClass="entr" presetSubtype="12" presetID="18" grpId="1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5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6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44000"/>
                            </p:stCondLst>
                            <p:childTnLst>
                              <p:par>
                                <p:cTn id="468" nodeType="afterEffect" presetClass="entr" presetSubtype="12" presetID="18" grpId="1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9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7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45000"/>
                            </p:stCondLst>
                            <p:childTnLst>
                              <p:par>
                                <p:cTn id="472" nodeType="afterEffect" presetClass="entr" presetSubtype="12" presetID="18" grpId="1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3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74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46000"/>
                            </p:stCondLst>
                            <p:childTnLst>
                              <p:par>
                                <p:cTn id="476" nodeType="afterEffect" presetClass="entr" presetSubtype="12" presetID="18" grpId="1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7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78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47000"/>
                            </p:stCondLst>
                            <p:childTnLst>
                              <p:par>
                                <p:cTn id="480" nodeType="afterEffect" presetClass="entr" presetSubtype="12" presetID="18" grpId="1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1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8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48000"/>
                            </p:stCondLst>
                            <p:childTnLst>
                              <p:par>
                                <p:cTn id="484" nodeType="afterEffect" presetClass="entr" presetSubtype="12" presetID="18" grpId="1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5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86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49000"/>
                            </p:stCondLst>
                            <p:childTnLst>
                              <p:par>
                                <p:cTn id="488" nodeType="afterEffect" presetClass="entr" presetSubtype="12" presetID="18" grpId="1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9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90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50000"/>
                            </p:stCondLst>
                            <p:childTnLst>
                              <p:par>
                                <p:cTn id="492" nodeType="afterEffect" presetClass="entr" presetSubtype="12" presetID="18" grpId="1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3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94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51000"/>
                            </p:stCondLst>
                            <p:childTnLst>
                              <p:par>
                                <p:cTn id="496" nodeType="afterEffect" presetClass="entr" presetSubtype="12" presetID="18" grpId="1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7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498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53000"/>
                            </p:stCondLst>
                            <p:childTnLst>
                              <p:par>
                                <p:cTn id="500" nodeType="afterEffect" presetClass="entr" presetSubtype="12" presetID="18" grpId="1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1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02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55000"/>
                            </p:stCondLst>
                            <p:childTnLst>
                              <p:par>
                                <p:cTn id="504" nodeType="afterEffect" presetClass="entr" presetSubtype="12" presetID="18" grpId="1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5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06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57000"/>
                            </p:stCondLst>
                            <p:childTnLst>
                              <p:par>
                                <p:cTn id="508" nodeType="afterEffect" presetClass="entr" presetSubtype="12" presetID="18" grpId="1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9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10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59000"/>
                            </p:stCondLst>
                            <p:childTnLst>
                              <p:par>
                                <p:cTn id="512" nodeType="afterEffect" presetClass="entr" presetSubtype="12" presetID="18" grpId="1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3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14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61000"/>
                            </p:stCondLst>
                            <p:childTnLst>
                              <p:par>
                                <p:cTn id="516" nodeType="afterEffect" presetClass="entr" presetSubtype="12" presetID="18" grpId="1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7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18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63000"/>
                            </p:stCondLst>
                            <p:childTnLst>
                              <p:par>
                                <p:cTn id="520" nodeType="afterEffect" presetClass="entr" presetSubtype="12" presetID="18" grpId="1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1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2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65000"/>
                            </p:stCondLst>
                            <p:childTnLst>
                              <p:par>
                                <p:cTn id="524" nodeType="afterEffect" presetClass="entr" presetSubtype="12" presetID="18" grpId="1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5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26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67000"/>
                            </p:stCondLst>
                            <p:childTnLst>
                              <p:par>
                                <p:cTn id="528" nodeType="afterEffect" presetClass="entr" presetSubtype="12" presetID="18" grpId="1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9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30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69000"/>
                            </p:stCondLst>
                            <p:childTnLst>
                              <p:par>
                                <p:cTn id="532" nodeType="afterEffect" presetClass="entr" presetSubtype="12" presetID="18" grpId="1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3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34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71000"/>
                            </p:stCondLst>
                            <p:childTnLst>
                              <p:par>
                                <p:cTn id="536" nodeType="afterEffect" presetClass="entr" presetSubtype="12" presetID="18" grpId="1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7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38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73000"/>
                            </p:stCondLst>
                            <p:childTnLst>
                              <p:par>
                                <p:cTn id="540" nodeType="afterEffect" presetClass="entr" presetSubtype="12" presetID="18" grpId="1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1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42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75000"/>
                            </p:stCondLst>
                            <p:childTnLst>
                              <p:par>
                                <p:cTn id="544" nodeType="afterEffect" presetClass="entr" presetSubtype="12" presetID="18" grpId="1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5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46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77000"/>
                            </p:stCondLst>
                            <p:childTnLst>
                              <p:par>
                                <p:cTn id="548" nodeType="afterEffect" presetClass="entr" presetSubtype="12" presetID="18" grpId="1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9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50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79000"/>
                            </p:stCondLst>
                            <p:childTnLst>
                              <p:par>
                                <p:cTn id="552" nodeType="afterEffect" presetClass="entr" presetSubtype="12" presetID="18" grpId="1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3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54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81000"/>
                            </p:stCondLst>
                            <p:childTnLst>
                              <p:par>
                                <p:cTn id="556" nodeType="afterEffect" presetClass="entr" presetSubtype="12" presetID="18" grpId="1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7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58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>
                            <p:stCondLst>
                              <p:cond delay="83000"/>
                            </p:stCondLst>
                            <p:childTnLst>
                              <p:par>
                                <p:cTn id="560" nodeType="afterEffect" presetClass="entr" presetSubtype="12" presetID="18" grpId="1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1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562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85000"/>
                            </p:stCondLst>
                            <p:childTnLst>
                              <p:par>
                                <p:cTn id="564" nodeType="afterEffect" presetClass="entr" presetSubtype="6" presetID="18" grpId="1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5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66" dur="3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>
                            <p:stCondLst>
                              <p:cond delay="88000"/>
                            </p:stCondLst>
                            <p:childTnLst>
                              <p:par>
                                <p:cTn id="568" nodeType="afterEffect" presetClass="entr" presetSubtype="6" presetID="18" grpId="1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9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70" dur="3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>
                            <p:stCondLst>
                              <p:cond delay="91000"/>
                            </p:stCondLst>
                            <p:childTnLst>
                              <p:par>
                                <p:cTn id="572" nodeType="afterEffect" presetClass="entr" presetSubtype="6" presetID="18" grpId="1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3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74" dur="3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94000"/>
                            </p:stCondLst>
                            <p:childTnLst>
                              <p:par>
                                <p:cTn id="576" nodeType="afterEffect" presetClass="entr" presetSubtype="6" presetID="18" grpId="1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7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78" dur="3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>
                            <p:stCondLst>
                              <p:cond delay="97000"/>
                            </p:stCondLst>
                            <p:childTnLst>
                              <p:par>
                                <p:cTn id="580" nodeType="afterEffect" presetClass="entr" presetSubtype="6" presetID="18" grpId="1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1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82" dur="3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100000"/>
                            </p:stCondLst>
                            <p:childTnLst>
                              <p:par>
                                <p:cTn id="584" nodeType="afterEffect" presetClass="entr" presetSubtype="6" presetID="18" grpId="1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5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86" dur="3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588" nodeType="afterEffect" presetClass="entr" presetSubtype="6" presetID="18" grpId="1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9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90" dur="3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>
                            <p:stCondLst>
                              <p:cond delay="106000"/>
                            </p:stCondLst>
                            <p:childTnLst>
                              <p:par>
                                <p:cTn id="592" nodeType="afterEffect" presetClass="entr" presetSubtype="6" presetID="18" grpId="1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3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94" dur="5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111000"/>
                            </p:stCondLst>
                            <p:childTnLst>
                              <p:par>
                                <p:cTn id="596" nodeType="afterEffect" presetClass="exit" presetSubtype="6" presetID="18" grpId="1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strips(downRight)" transition="out">
                                      <p:cBhvr>
                                        <p:cTn id="597" dur="3000" fill="hold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114000"/>
                            </p:stCondLst>
                            <p:childTnLst>
                              <p:par>
                                <p:cTn id="600" nodeType="afterEffect" presetClass="entr" presetSubtype="12" presetID="18" grpId="1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1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60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nodeType="clickEffect" presetClass="exit" presetSubtype="0" presetID="10" grpId="1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606" dur="2000" fill="hold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111"/>
      <p:bldP build="whole" bldLvl="1" animBg="1" rev="0" advAuto="0" spid="257" grpId="57"/>
      <p:bldP build="whole" bldLvl="1" animBg="1" rev="0" advAuto="0" spid="216" grpId="141"/>
      <p:bldP build="whole" bldLvl="1" animBg="1" rev="0" advAuto="0" spid="188" grpId="113"/>
      <p:bldP build="whole" bldLvl="1" animBg="1" rev="0" advAuto="0" spid="244" grpId="46"/>
      <p:bldP build="whole" bldLvl="1" animBg="1" rev="0" advAuto="0" spid="259" grpId="58"/>
      <p:bldP build="whole" bldLvl="1" animBg="1" rev="0" advAuto="0" spid="248" grpId="40"/>
      <p:bldP build="whole" bldLvl="1" animBg="1" rev="0" advAuto="0" spid="246" grpId="47"/>
      <p:bldP build="whole" bldLvl="1" animBg="1" rev="0" advAuto="0" spid="127" grpId="20"/>
      <p:bldP build="whole" bldLvl="1" animBg="1" rev="0" advAuto="0" spid="190" grpId="115"/>
      <p:bldP build="whole" bldLvl="1" animBg="1" rev="0" advAuto="0" spid="261" grpId="59"/>
      <p:bldP build="whole" bldLvl="1" animBg="1" rev="0" advAuto="0" spid="263" grpId="52"/>
      <p:bldP build="whole" bldLvl="1" animBg="1" rev="0" advAuto="0" spid="250" grpId="42"/>
      <p:bldP build="whole" bldLvl="1" animBg="1" rev="0" advAuto="0" spid="192" grpId="116"/>
      <p:bldP build="whole" bldLvl="1" animBg="1" rev="0" advAuto="0" spid="265" grpId="54"/>
      <p:bldP build="whole" bldLvl="1" animBg="1" rev="0" advAuto="0" spid="152" grpId="10"/>
      <p:bldP build="whole" bldLvl="1" animBg="1" rev="0" advAuto="0" spid="194" grpId="117"/>
      <p:bldP build="whole" bldLvl="1" animBg="1" rev="0" advAuto="0" spid="273" grpId="77"/>
      <p:bldP build="whole" bldLvl="1" animBg="1" rev="0" advAuto="0" spid="267" grpId="60"/>
      <p:bldP build="whole" bldLvl="1" animBg="1" rev="0" advAuto="0" spid="138" grpId="31"/>
      <p:bldP build="whole" bldLvl="1" animBg="1" rev="0" advAuto="0" spid="278" grpId="145"/>
      <p:bldP build="whole" bldLvl="1" animBg="1" rev="0" advAuto="0" spid="196" grpId="121"/>
      <p:bldP build="whole" bldLvl="1" animBg="1" rev="0" advAuto="0" spid="161" grpId="86"/>
      <p:bldP build="whole" bldLvl="1" animBg="1" rev="0" advAuto="0" spid="198" grpId="123"/>
      <p:bldP build="whole" bldLvl="1" animBg="1" rev="0" advAuto="0" spid="131" grpId="24"/>
      <p:bldP build="whole" bldLvl="1" animBg="1" rev="0" advAuto="0" spid="213" grpId="138"/>
      <p:bldP build="whole" bldLvl="1" animBg="1" rev="0" advAuto="0" spid="163" grpId="88"/>
      <p:bldP build="whole" bldLvl="1" animBg="1" rev="0" advAuto="0" spid="200" grpId="125"/>
      <p:bldP build="whole" bldLvl="1" animBg="1" rev="0" advAuto="0" spid="165" grpId="90"/>
      <p:bldP build="whole" bldLvl="1" animBg="1" rev="0" advAuto="0" spid="111" grpId="4"/>
      <p:bldP build="whole" bldLvl="1" animBg="1" rev="0" advAuto="0" spid="124" grpId="17"/>
      <p:bldP build="whole" bldLvl="1" animBg="1" rev="0" advAuto="0" spid="202" grpId="127"/>
      <p:bldP build="whole" bldLvl="1" animBg="1" rev="0" advAuto="0" spid="153" grpId="8"/>
      <p:bldP build="whole" bldLvl="1" animBg="1" rev="0" advAuto="0" spid="167" grpId="92"/>
      <p:bldP build="whole" bldLvl="1" animBg="1" rev="0" advAuto="0" spid="204" grpId="129"/>
      <p:bldP build="whole" bldLvl="1" animBg="1" rev="0" advAuto="0" spid="169" grpId="94"/>
      <p:bldP build="whole" bldLvl="1" animBg="1" rev="0" advAuto="0" spid="254" grpId="5"/>
      <p:bldP build="whole" bldLvl="1" animBg="1" rev="0" advAuto="0" spid="285" grpId="71"/>
      <p:bldP build="whole" bldLvl="1" animBg="1" rev="0" advAuto="0" spid="206" grpId="131"/>
      <p:bldP build="whole" bldLvl="1" animBg="1" rev="0" advAuto="0" spid="135" grpId="28"/>
      <p:bldP build="whole" bldLvl="1" animBg="1" rev="0" advAuto="0" spid="171" grpId="96"/>
      <p:bldP build="whole" bldLvl="1" animBg="1" rev="0" advAuto="0" spid="217" grpId="142"/>
      <p:bldP build="whole" bldLvl="1" animBg="1" rev="0" advAuto="0" spid="103" grpId="6"/>
      <p:bldP build="p" bldLvl="5" animBg="1" rev="0" advAuto="0" spid="101" grpId="3"/>
      <p:bldP build="whole" bldLvl="1" animBg="1" rev="0" advAuto="0" spid="208" grpId="133"/>
      <p:bldP build="whole" bldLvl="1" animBg="1" rev="0" advAuto="0" spid="173" grpId="98"/>
      <p:bldP build="whole" bldLvl="1" animBg="1" rev="0" advAuto="0" spid="128" grpId="21"/>
      <p:bldP build="whole" bldLvl="1" animBg="1" rev="0" advAuto="0" spid="210" grpId="135"/>
      <p:bldP build="whole" bldLvl="1" animBg="1" rev="0" advAuto="0" spid="98" grpId="72"/>
      <p:bldP build="whole" bldLvl="1" animBg="1" rev="0" advAuto="0" spid="175" grpId="100"/>
      <p:bldP build="whole" bldLvl="1" animBg="1" rev="0" advAuto="0" spid="142" grpId="65"/>
      <p:bldP build="whole" bldLvl="1" animBg="1" rev="0" advAuto="0" spid="221" grpId="75"/>
      <p:bldP build="whole" bldLvl="1" animBg="1" rev="0" advAuto="0" spid="177" grpId="102"/>
      <p:bldP build="whole" bldLvl="1" animBg="1" rev="0" advAuto="0" spid="121" grpId="14"/>
      <p:bldP build="whole" bldLvl="1" animBg="1" rev="0" advAuto="0" spid="288" grpId="68"/>
      <p:bldP build="whole" bldLvl="1" animBg="1" rev="0" advAuto="0" spid="113" grpId="83"/>
      <p:bldP build="whole" bldLvl="1" animBg="1" rev="0" advAuto="0" spid="179" grpId="104"/>
      <p:bldP build="whole" bldLvl="1" animBg="1" rev="0" advAuto="0" spid="268" grpId="61"/>
      <p:bldP build="whole" bldLvl="1" animBg="1" rev="0" advAuto="0" spid="139" grpId="32"/>
      <p:bldP build="whole" bldLvl="1" animBg="1" rev="0" advAuto="0" spid="181" grpId="106"/>
      <p:bldP build="whole" bldLvl="1" animBg="1" rev="0" advAuto="0" spid="239" grpId="35"/>
      <p:bldP build="whole" bldLvl="1" animBg="1" rev="0" advAuto="0" spid="132" grpId="25"/>
      <p:bldP build="whole" bldLvl="1" animBg="1" rev="0" advAuto="0" spid="214" grpId="139"/>
      <p:bldP build="whole" bldLvl="1" animBg="1" rev="0" advAuto="0" spid="241" grpId="36"/>
      <p:bldP build="whole" bldLvl="1" animBg="1" rev="0" advAuto="0" spid="183" grpId="108"/>
      <p:bldP build="whole" bldLvl="1" animBg="1" rev="0" advAuto="0" spid="251" grpId="13"/>
      <p:bldP build="whole" bldLvl="1" animBg="1" rev="0" advAuto="0" spid="256" grpId="48"/>
      <p:bldP build="whole" bldLvl="1" animBg="1" rev="0" advAuto="0" spid="284" grpId="69"/>
      <p:bldP build="whole" bldLvl="1" animBg="1" rev="0" advAuto="0" spid="243" grpId="37"/>
      <p:bldP build="whole" bldLvl="1" animBg="1" rev="0" advAuto="0" spid="185" grpId="110"/>
      <p:bldP build="whole" bldLvl="1" animBg="1" rev="0" advAuto="0" spid="258" grpId="49"/>
      <p:bldP build="whole" bldLvl="1" animBg="1" rev="0" advAuto="0" spid="125" grpId="18"/>
      <p:bldP build="whole" bldLvl="1" animBg="1" rev="0" advAuto="0" spid="116" grpId="7"/>
      <p:bldP build="whole" bldLvl="1" animBg="1" rev="0" advAuto="0" spid="245" grpId="38"/>
      <p:bldP build="whole" bldLvl="1" animBg="1" rev="0" advAuto="0" spid="187" grpId="112"/>
      <p:bldP build="whole" bldLvl="1" animBg="1" rev="0" advAuto="0" spid="260" grpId="50"/>
      <p:bldP build="whole" bldLvl="1" animBg="1" rev="0" advAuto="0" spid="275" grpId="76"/>
      <p:bldP build="whole" bldLvl="1" animBg="1" rev="0" advAuto="0" spid="247" grpId="39"/>
      <p:bldP build="whole" bldLvl="1" animBg="1" rev="0" advAuto="0" spid="189" grpId="114"/>
      <p:bldP build="whole" bldLvl="1" animBg="1" rev="0" advAuto="0" spid="262" grpId="51"/>
      <p:bldP build="whole" bldLvl="1" animBg="1" rev="0" advAuto="0" spid="292" grpId="73"/>
      <p:bldP build="whole" bldLvl="1" animBg="1" rev="0" advAuto="0" spid="99" grpId="1"/>
      <p:bldP build="whole" bldLvl="1" animBg="1" rev="0" advAuto="0" spid="249" grpId="41"/>
      <p:bldP build="whole" bldLvl="1" animBg="1" rev="0" advAuto="0" spid="97" grpId="80"/>
      <p:bldP build="whole" bldLvl="1" animBg="1" rev="0" advAuto="0" spid="136" grpId="29"/>
      <p:bldP build="whole" bldLvl="1" animBg="1" rev="0" advAuto="0" spid="264" grpId="53"/>
      <p:bldP build="whole" bldLvl="1" animBg="1" rev="0" advAuto="0" spid="285" grpId="143"/>
      <p:bldP build="whole" bldLvl="1" animBg="1" rev="0" advAuto="0" spid="281" grpId="144"/>
      <p:bldP build="whole" bldLvl="1" animBg="1" rev="0" advAuto="0" spid="191" grpId="120"/>
      <p:bldP build="whole" bldLvl="1" animBg="1" rev="0" advAuto="0" spid="266" grpId="55"/>
      <p:bldP build="whole" bldLvl="1" animBg="1" rev="0" advAuto="0" spid="193" grpId="119"/>
      <p:bldP build="whole" bldLvl="1" animBg="1" rev="0" advAuto="0" spid="129" grpId="22"/>
      <p:bldP build="whole" bldLvl="1" animBg="1" rev="0" advAuto="0" spid="195" grpId="118"/>
      <p:bldP build="whole" bldLvl="1" animBg="1" rev="0" advAuto="0" spid="211" grpId="136"/>
      <p:bldP build="whole" bldLvl="1" animBg="1" rev="0" advAuto="0" spid="197" grpId="122"/>
      <p:bldP build="whole" bldLvl="1" animBg="1" rev="0" advAuto="0" spid="122" grpId="15"/>
      <p:bldP build="whole" bldLvl="1" animBg="1" rev="0" advAuto="0" spid="162" grpId="87"/>
      <p:bldP build="whole" bldLvl="1" animBg="1" rev="0" advAuto="0" spid="149" grpId="64"/>
      <p:bldP build="whole" bldLvl="1" animBg="1" rev="0" advAuto="0" spid="274" grpId="78"/>
      <p:bldP build="whole" bldLvl="1" animBg="1" rev="0" advAuto="0" spid="274" grpId="79"/>
      <p:bldP build="whole" bldLvl="1" animBg="1" rev="0" advAuto="0" spid="140" grpId="33"/>
      <p:bldP build="whole" bldLvl="1" animBg="1" rev="0" advAuto="0" spid="269" grpId="62"/>
      <p:bldP build="whole" bldLvl="1" animBg="1" rev="0" advAuto="0" spid="199" grpId="124"/>
      <p:bldP build="whole" bldLvl="1" animBg="1" rev="0" advAuto="0" spid="164" grpId="89"/>
      <p:bldP build="whole" bldLvl="1" animBg="1" rev="0" advAuto="0" spid="201" grpId="126"/>
      <p:bldP build="whole" bldLvl="1" animBg="1" rev="0" advAuto="0" spid="166" grpId="91"/>
      <p:bldP build="whole" bldLvl="1" animBg="1" rev="0" advAuto="0" spid="133" grpId="26"/>
      <p:bldP build="whole" bldLvl="1" animBg="1" rev="0" advAuto="0" spid="215" grpId="140"/>
      <p:bldP build="whole" bldLvl="1" animBg="1" rev="0" advAuto="0" spid="203" grpId="128"/>
      <p:bldP build="whole" bldLvl="1" animBg="1" rev="0" advAuto="0" spid="168" grpId="93"/>
      <p:bldP build="whole" bldLvl="1" animBg="1" rev="0" advAuto="0" spid="104" grpId="81"/>
      <p:bldP build="whole" bldLvl="1" animBg="1" rev="0" advAuto="0" spid="205" grpId="130"/>
      <p:bldP build="whole" bldLvl="1" animBg="1" rev="0" advAuto="0" spid="170" grpId="95"/>
      <p:bldP build="whole" bldLvl="1" animBg="1" rev="0" advAuto="0" spid="126" grpId="19"/>
      <p:bldP build="whole" bldLvl="1" animBg="1" rev="0" advAuto="0" spid="207" grpId="132"/>
      <p:bldP build="whole" bldLvl="1" animBg="1" rev="0" advAuto="0" spid="172" grpId="97"/>
      <p:bldP build="whole" bldLvl="1" animBg="1" rev="0" advAuto="0" spid="148" grpId="12"/>
      <p:bldP build="whole" bldLvl="1" animBg="1" rev="0" advAuto="0" spid="209" grpId="134"/>
      <p:bldP build="whole" bldLvl="1" animBg="1" rev="0" advAuto="0" spid="100" grpId="2"/>
      <p:bldP build="whole" bldLvl="1" animBg="1" rev="0" advAuto="0" spid="160" grpId="85"/>
      <p:bldP build="whole" bldLvl="1" animBg="1" rev="0" advAuto="0" spid="278" grpId="70"/>
      <p:bldP build="whole" bldLvl="1" animBg="1" rev="0" advAuto="0" spid="137" grpId="30"/>
      <p:bldP build="whole" bldLvl="1" animBg="1" rev="0" advAuto="0" spid="174" grpId="99"/>
      <p:bldP build="whole" bldLvl="1" animBg="1" rev="0" advAuto="0" spid="176" grpId="101"/>
      <p:bldP build="whole" bldLvl="1" animBg="1" rev="0" advAuto="0" spid="159" grpId="66"/>
      <p:bldP build="whole" bldLvl="1" animBg="1" rev="0" advAuto="0" spid="156" grpId="11"/>
      <p:bldP build="whole" bldLvl="1" animBg="1" rev="0" advAuto="0" spid="112" grpId="82"/>
      <p:bldP build="whole" bldLvl="1" animBg="1" rev="0" advAuto="0" spid="178" grpId="103"/>
      <p:bldP build="whole" bldLvl="1" animBg="1" rev="0" advAuto="0" spid="130" grpId="23"/>
      <p:bldP build="whole" bldLvl="1" animBg="1" rev="0" advAuto="0" spid="212" grpId="137"/>
      <p:bldP build="whole" bldLvl="1" animBg="1" rev="0" advAuto="0" spid="237" grpId="74"/>
      <p:bldP build="whole" bldLvl="1" animBg="1" rev="0" advAuto="0" spid="234" grpId="67"/>
      <p:bldP build="whole" bldLvl="1" animBg="1" rev="0" advAuto="0" spid="180" grpId="105"/>
      <p:bldP build="whole" bldLvl="1" animBg="1" rev="0" advAuto="0" spid="123" grpId="16"/>
      <p:bldP build="whole" bldLvl="1" animBg="1" rev="0" advAuto="0" spid="182" grpId="107"/>
      <p:bldP build="whole" bldLvl="1" animBg="1" rev="0" advAuto="0" spid="238" grpId="43"/>
      <p:bldP build="whole" bldLvl="1" animBg="1" rev="0" advAuto="0" spid="141" grpId="34"/>
      <p:bldP build="whole" bldLvl="1" animBg="1" rev="0" advAuto="0" spid="270" grpId="63"/>
      <p:bldP build="whole" bldLvl="1" animBg="1" rev="0" advAuto="0" spid="184" grpId="109"/>
      <p:bldP build="whole" bldLvl="1" animBg="1" rev="0" advAuto="0" spid="240" grpId="44"/>
      <p:bldP build="whole" bldLvl="1" animBg="1" rev="0" advAuto="0" spid="220" grpId="9"/>
      <p:bldP build="whole" bldLvl="1" animBg="1" rev="0" advAuto="0" spid="255" grpId="56"/>
      <p:bldP build="whole" bldLvl="1" animBg="1" rev="0" advAuto="0" spid="119" grpId="84"/>
      <p:bldP build="whole" bldLvl="1" animBg="1" rev="0" advAuto="0" spid="242" grpId="45"/>
      <p:bldP build="whole" bldLvl="1" animBg="1" rev="0" advAuto="0" spid="134" grpId="2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" name="Group 296"/>
          <p:cNvGrpSpPr/>
          <p:nvPr/>
        </p:nvGrpSpPr>
        <p:grpSpPr>
          <a:xfrm>
            <a:off x="6235700" y="5818187"/>
            <a:ext cx="441325" cy="101601"/>
            <a:chOff x="0" y="0"/>
            <a:chExt cx="441325" cy="101600"/>
          </a:xfrm>
        </p:grpSpPr>
        <p:sp>
          <p:nvSpPr>
            <p:cNvPr id="294" name="Shape 294"/>
            <p:cNvSpPr/>
            <p:nvPr/>
          </p:nvSpPr>
          <p:spPr>
            <a:xfrm>
              <a:off x="0" y="0"/>
              <a:ext cx="381000" cy="1016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295" name="Shape 295"/>
            <p:cNvSpPr/>
            <p:nvPr/>
          </p:nvSpPr>
          <p:spPr>
            <a:xfrm>
              <a:off x="111125" y="17462"/>
              <a:ext cx="330200" cy="71439"/>
            </a:xfrm>
            <a:prstGeom prst="rect">
              <a:avLst/>
            </a:prstGeom>
            <a:solidFill>
              <a:srgbClr val="FFFFD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297" name="Shape 297"/>
          <p:cNvSpPr/>
          <p:nvPr/>
        </p:nvSpPr>
        <p:spPr>
          <a:xfrm>
            <a:off x="2952750" y="3902075"/>
            <a:ext cx="3397250" cy="550863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98" name="Shape 298"/>
          <p:cNvSpPr/>
          <p:nvPr/>
        </p:nvSpPr>
        <p:spPr>
          <a:xfrm>
            <a:off x="2952750" y="4437062"/>
            <a:ext cx="3397250" cy="1555751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299" name="Shape 299"/>
          <p:cNvSpPr/>
          <p:nvPr/>
        </p:nvSpPr>
        <p:spPr>
          <a:xfrm>
            <a:off x="2947987" y="3927475"/>
            <a:ext cx="3406776" cy="2070100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00" name="Shape 300"/>
          <p:cNvSpPr/>
          <p:nvPr/>
        </p:nvSpPr>
        <p:spPr>
          <a:xfrm>
            <a:off x="2743200" y="76200"/>
            <a:ext cx="4038600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ctr">
              <a:lnSpc>
                <a:spcPct val="90000"/>
              </a:lnSpc>
              <a:spcBef>
                <a:spcPts val="400"/>
              </a:spcBef>
              <a:defRPr sz="2000">
                <a:solidFill>
                  <a:srgbClr val="FF3300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3300"/>
                </a:solidFill>
              </a:rPr>
              <a:t>LA PRODUZIONE DI ACETO</a:t>
            </a:r>
          </a:p>
        </p:txBody>
      </p:sp>
      <p:sp>
        <p:nvSpPr>
          <p:cNvPr id="301" name="Shape 301"/>
          <p:cNvSpPr/>
          <p:nvPr/>
        </p:nvSpPr>
        <p:spPr>
          <a:xfrm>
            <a:off x="3035300" y="319087"/>
            <a:ext cx="333010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33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3300"/>
                </a:solidFill>
              </a:rPr>
              <a:t>produzione di aceto di qualità</a:t>
            </a:r>
          </a:p>
        </p:txBody>
      </p:sp>
      <p:sp>
        <p:nvSpPr>
          <p:cNvPr id="302" name="Shape 302"/>
          <p:cNvSpPr/>
          <p:nvPr/>
        </p:nvSpPr>
        <p:spPr>
          <a:xfrm>
            <a:off x="-1" y="647700"/>
            <a:ext cx="9144002" cy="1080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Si utilizzano botti di volume relativamente piccolo (200 – 300 litri) in cui l’ etanolo presente in</a:t>
            </a: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  un vino (mai un vinello !) ottenuto da uvaggi dedicati, viene ossidato ad ac. acetico con lentezza</a:t>
            </a: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  in </a:t>
            </a:r>
            <a:r>
              <a:rPr sz="14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assenza di areazione forzata</a:t>
            </a: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la quale determinerebbe una perdita di parte delle sostanze</a:t>
            </a:r>
            <a:endParaRPr sz="14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800"/>
              </a:spcBef>
            </a:pPr>
            <a:r>
              <a:rPr sz="1400">
                <a:latin typeface="Tahoma Negreta"/>
                <a:ea typeface="Tahoma Negreta"/>
                <a:cs typeface="Tahoma Negreta"/>
                <a:sym typeface="Tahoma Negreta"/>
              </a:rPr>
              <a:t>   aromatiche più volatili </a:t>
            </a:r>
          </a:p>
        </p:txBody>
      </p:sp>
      <p:sp>
        <p:nvSpPr>
          <p:cNvPr id="303" name="Shape 303"/>
          <p:cNvSpPr/>
          <p:nvPr/>
        </p:nvSpPr>
        <p:spPr>
          <a:xfrm>
            <a:off x="5638800" y="6558279"/>
            <a:ext cx="3352800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800"/>
              <a:t>Cdl in Scienze dell’ Enogastronomia mediterranea e Salute</a:t>
            </a:r>
          </a:p>
        </p:txBody>
      </p:sp>
      <p:grpSp>
        <p:nvGrpSpPr>
          <p:cNvPr id="309" name="Group 309"/>
          <p:cNvGrpSpPr/>
          <p:nvPr/>
        </p:nvGrpSpPr>
        <p:grpSpPr>
          <a:xfrm>
            <a:off x="2933699" y="3243897"/>
            <a:ext cx="3437574" cy="2782889"/>
            <a:chOff x="0" y="0"/>
            <a:chExt cx="3437572" cy="2782887"/>
          </a:xfrm>
        </p:grpSpPr>
        <p:sp>
          <p:nvSpPr>
            <p:cNvPr id="304" name="Shape 304"/>
            <p:cNvSpPr/>
            <p:nvPr/>
          </p:nvSpPr>
          <p:spPr>
            <a:xfrm>
              <a:off x="0" y="2763202"/>
              <a:ext cx="3429000" cy="1"/>
            </a:xfrm>
            <a:prstGeom prst="line">
              <a:avLst/>
            </a:prstGeom>
            <a:noFill/>
            <a:ln w="38100" cap="flat">
              <a:solidFill>
                <a:srgbClr val="808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05" name="Shape 305"/>
            <p:cNvSpPr/>
            <p:nvPr/>
          </p:nvSpPr>
          <p:spPr>
            <a:xfrm>
              <a:off x="0" y="20002"/>
              <a:ext cx="1524000" cy="1"/>
            </a:xfrm>
            <a:prstGeom prst="line">
              <a:avLst/>
            </a:prstGeom>
            <a:noFill/>
            <a:ln w="38100" cap="flat">
              <a:solidFill>
                <a:srgbClr val="808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06" name="Shape 306"/>
            <p:cNvSpPr/>
            <p:nvPr/>
          </p:nvSpPr>
          <p:spPr>
            <a:xfrm>
              <a:off x="1905000" y="20002"/>
              <a:ext cx="1524000" cy="1"/>
            </a:xfrm>
            <a:prstGeom prst="line">
              <a:avLst/>
            </a:prstGeom>
            <a:noFill/>
            <a:ln w="38100" cap="flat">
              <a:solidFill>
                <a:srgbClr val="808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07" name="Shape 307"/>
            <p:cNvSpPr/>
            <p:nvPr/>
          </p:nvSpPr>
          <p:spPr>
            <a:xfrm flipH="1">
              <a:off x="635" y="0"/>
              <a:ext cx="1" cy="2781300"/>
            </a:xfrm>
            <a:prstGeom prst="line">
              <a:avLst/>
            </a:prstGeom>
            <a:noFill/>
            <a:ln w="38100" cap="flat">
              <a:solidFill>
                <a:srgbClr val="808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308" name="Shape 308"/>
            <p:cNvSpPr/>
            <p:nvPr/>
          </p:nvSpPr>
          <p:spPr>
            <a:xfrm flipH="1">
              <a:off x="3437572" y="1587"/>
              <a:ext cx="1" cy="2781301"/>
            </a:xfrm>
            <a:prstGeom prst="line">
              <a:avLst/>
            </a:prstGeom>
            <a:noFill/>
            <a:ln w="38100" cap="flat">
              <a:solidFill>
                <a:srgbClr val="808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316" name="Group 316"/>
          <p:cNvGrpSpPr/>
          <p:nvPr/>
        </p:nvGrpSpPr>
        <p:grpSpPr>
          <a:xfrm>
            <a:off x="4476750" y="2901949"/>
            <a:ext cx="361951" cy="2590802"/>
            <a:chOff x="0" y="0"/>
            <a:chExt cx="361949" cy="2590800"/>
          </a:xfrm>
        </p:grpSpPr>
        <p:grpSp>
          <p:nvGrpSpPr>
            <p:cNvPr id="312" name="Group 312"/>
            <p:cNvGrpSpPr/>
            <p:nvPr/>
          </p:nvGrpSpPr>
          <p:grpSpPr>
            <a:xfrm>
              <a:off x="228599" y="0"/>
              <a:ext cx="133352" cy="2590800"/>
              <a:chOff x="0" y="0"/>
              <a:chExt cx="133350" cy="2590799"/>
            </a:xfrm>
          </p:grpSpPr>
          <p:sp>
            <p:nvSpPr>
              <p:cNvPr id="310" name="Shape 310"/>
              <p:cNvSpPr/>
              <p:nvPr/>
            </p:nvSpPr>
            <p:spPr>
              <a:xfrm flipH="1">
                <a:off x="-1" y="0"/>
                <a:ext cx="133352" cy="32385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311" name="Shape 311"/>
              <p:cNvSpPr/>
              <p:nvPr/>
            </p:nvSpPr>
            <p:spPr>
              <a:xfrm flipH="1">
                <a:off x="-1" y="323850"/>
                <a:ext cx="2" cy="2266950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  <p:grpSp>
          <p:nvGrpSpPr>
            <p:cNvPr id="315" name="Group 315"/>
            <p:cNvGrpSpPr/>
            <p:nvPr/>
          </p:nvGrpSpPr>
          <p:grpSpPr>
            <a:xfrm>
              <a:off x="0" y="0"/>
              <a:ext cx="134620" cy="2590800"/>
              <a:chOff x="0" y="0"/>
              <a:chExt cx="134619" cy="2590799"/>
            </a:xfrm>
          </p:grpSpPr>
          <p:sp>
            <p:nvSpPr>
              <p:cNvPr id="313" name="Shape 313"/>
              <p:cNvSpPr/>
              <p:nvPr/>
            </p:nvSpPr>
            <p:spPr>
              <a:xfrm>
                <a:off x="0" y="-1"/>
                <a:ext cx="133350" cy="323852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  <p:sp>
            <p:nvSpPr>
              <p:cNvPr id="314" name="Shape 314"/>
              <p:cNvSpPr/>
              <p:nvPr/>
            </p:nvSpPr>
            <p:spPr>
              <a:xfrm flipH="1">
                <a:off x="134619" y="323849"/>
                <a:ext cx="1" cy="2266951"/>
              </a:xfrm>
              <a:prstGeom prst="line">
                <a:avLst/>
              </a:pr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defTabSz="457200">
                  <a:defRPr sz="1200">
                    <a:latin typeface="+mn-lt"/>
                    <a:ea typeface="+mn-ea"/>
                    <a:cs typeface="+mn-cs"/>
                    <a:sym typeface="Helvetica"/>
                  </a:defRPr>
                </a:pPr>
              </a:p>
            </p:txBody>
          </p:sp>
        </p:grpSp>
      </p:grpSp>
      <p:sp>
        <p:nvSpPr>
          <p:cNvPr id="317" name="Shape 317"/>
          <p:cNvSpPr/>
          <p:nvPr/>
        </p:nvSpPr>
        <p:spPr>
          <a:xfrm>
            <a:off x="4619625" y="3214687"/>
            <a:ext cx="74613" cy="2743201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18" name="Shape 318"/>
          <p:cNvSpPr/>
          <p:nvPr/>
        </p:nvSpPr>
        <p:spPr>
          <a:xfrm>
            <a:off x="4622800" y="3222625"/>
            <a:ext cx="68263" cy="2743200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321" name="Group 321"/>
          <p:cNvGrpSpPr/>
          <p:nvPr/>
        </p:nvGrpSpPr>
        <p:grpSpPr>
          <a:xfrm>
            <a:off x="1104900" y="2130425"/>
            <a:ext cx="3219452" cy="714376"/>
            <a:chOff x="0" y="0"/>
            <a:chExt cx="3219451" cy="714375"/>
          </a:xfrm>
        </p:grpSpPr>
        <p:sp>
          <p:nvSpPr>
            <p:cNvPr id="319" name="Shape 319"/>
            <p:cNvSpPr/>
            <p:nvPr/>
          </p:nvSpPr>
          <p:spPr>
            <a:xfrm>
              <a:off x="0" y="0"/>
              <a:ext cx="3219452" cy="71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8" y="0"/>
                  </a:moveTo>
                  <a:lnTo>
                    <a:pt x="2088" y="0"/>
                  </a:lnTo>
                  <a:cubicBezTo>
                    <a:pt x="935" y="0"/>
                    <a:pt x="0" y="645"/>
                    <a:pt x="0" y="1440"/>
                  </a:cubicBezTo>
                  <a:lnTo>
                    <a:pt x="0" y="7200"/>
                  </a:lnTo>
                  <a:cubicBezTo>
                    <a:pt x="0" y="7995"/>
                    <a:pt x="935" y="8640"/>
                    <a:pt x="2088" y="8640"/>
                  </a:cubicBezTo>
                  <a:lnTo>
                    <a:pt x="7307" y="8640"/>
                  </a:lnTo>
                  <a:lnTo>
                    <a:pt x="21600" y="21600"/>
                  </a:lnTo>
                  <a:lnTo>
                    <a:pt x="10438" y="8640"/>
                  </a:lnTo>
                  <a:cubicBezTo>
                    <a:pt x="11591" y="8640"/>
                    <a:pt x="12525" y="7995"/>
                    <a:pt x="12525" y="7200"/>
                  </a:cubicBezTo>
                  <a:lnTo>
                    <a:pt x="12525" y="1440"/>
                  </a:lnTo>
                  <a:cubicBezTo>
                    <a:pt x="12525" y="645"/>
                    <a:pt x="11591" y="0"/>
                    <a:pt x="10438" y="0"/>
                  </a:cubicBezTo>
                  <a:lnTo>
                    <a:pt x="7307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20" name="Shape 320"/>
            <p:cNvSpPr/>
            <p:nvPr/>
          </p:nvSpPr>
          <p:spPr>
            <a:xfrm>
              <a:off x="68366" y="10464"/>
              <a:ext cx="1730168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tubo pescante</a:t>
              </a:r>
            </a:p>
          </p:txBody>
        </p:sp>
      </p:grpSp>
      <p:sp>
        <p:nvSpPr>
          <p:cNvPr id="322" name="Shape 322"/>
          <p:cNvSpPr/>
          <p:nvPr/>
        </p:nvSpPr>
        <p:spPr>
          <a:xfrm>
            <a:off x="2952750" y="3841750"/>
            <a:ext cx="3398838" cy="80963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325" name="Group 325"/>
          <p:cNvGrpSpPr/>
          <p:nvPr/>
        </p:nvGrpSpPr>
        <p:grpSpPr>
          <a:xfrm>
            <a:off x="126999" y="4343400"/>
            <a:ext cx="2652690" cy="642938"/>
            <a:chOff x="0" y="0"/>
            <a:chExt cx="2652688" cy="642937"/>
          </a:xfrm>
        </p:grpSpPr>
        <p:sp>
          <p:nvSpPr>
            <p:cNvPr id="323" name="Shape 323"/>
            <p:cNvSpPr/>
            <p:nvPr/>
          </p:nvSpPr>
          <p:spPr>
            <a:xfrm>
              <a:off x="0" y="0"/>
              <a:ext cx="2652689" cy="642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6" y="0"/>
                  </a:moveTo>
                  <a:lnTo>
                    <a:pt x="1836" y="0"/>
                  </a:lnTo>
                  <a:cubicBezTo>
                    <a:pt x="822" y="0"/>
                    <a:pt x="0" y="716"/>
                    <a:pt x="0" y="1600"/>
                  </a:cubicBezTo>
                  <a:lnTo>
                    <a:pt x="0" y="8000"/>
                  </a:lnTo>
                  <a:cubicBezTo>
                    <a:pt x="0" y="8884"/>
                    <a:pt x="822" y="9600"/>
                    <a:pt x="1836" y="9600"/>
                  </a:cubicBezTo>
                  <a:lnTo>
                    <a:pt x="6424" y="9600"/>
                  </a:lnTo>
                  <a:lnTo>
                    <a:pt x="21600" y="21600"/>
                  </a:lnTo>
                  <a:lnTo>
                    <a:pt x="9178" y="9600"/>
                  </a:lnTo>
                  <a:cubicBezTo>
                    <a:pt x="10192" y="9600"/>
                    <a:pt x="11013" y="8884"/>
                    <a:pt x="11013" y="8000"/>
                  </a:cubicBezTo>
                  <a:lnTo>
                    <a:pt x="11013" y="1600"/>
                  </a:lnTo>
                  <a:cubicBezTo>
                    <a:pt x="11013" y="716"/>
                    <a:pt x="10192" y="0"/>
                    <a:pt x="9178" y="0"/>
                  </a:cubicBezTo>
                  <a:lnTo>
                    <a:pt x="6424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24" name="Shape 324"/>
            <p:cNvSpPr/>
            <p:nvPr/>
          </p:nvSpPr>
          <p:spPr>
            <a:xfrm>
              <a:off x="49530" y="10464"/>
              <a:ext cx="1253490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botte di legno</a:t>
              </a:r>
            </a:p>
          </p:txBody>
        </p:sp>
      </p:grpSp>
      <p:sp>
        <p:nvSpPr>
          <p:cNvPr id="326" name="Shape 326"/>
          <p:cNvSpPr/>
          <p:nvPr/>
        </p:nvSpPr>
        <p:spPr>
          <a:xfrm>
            <a:off x="4216400" y="3041650"/>
            <a:ext cx="336550" cy="50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9050">
            <a:solidFill>
              <a:srgbClr val="3366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327" name="Shape 327"/>
          <p:cNvSpPr/>
          <p:nvPr/>
        </p:nvSpPr>
        <p:spPr>
          <a:xfrm flipH="1">
            <a:off x="4754562" y="3040062"/>
            <a:ext cx="336551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</a:pathLst>
          </a:custGeom>
          <a:ln w="19050">
            <a:solidFill>
              <a:srgbClr val="3366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330" name="Group 330"/>
          <p:cNvGrpSpPr/>
          <p:nvPr/>
        </p:nvGrpSpPr>
        <p:grpSpPr>
          <a:xfrm>
            <a:off x="5208593" y="2590800"/>
            <a:ext cx="2486020" cy="404813"/>
            <a:chOff x="0" y="0"/>
            <a:chExt cx="2486018" cy="404812"/>
          </a:xfrm>
        </p:grpSpPr>
        <p:sp>
          <p:nvSpPr>
            <p:cNvPr id="328" name="Shape 328"/>
            <p:cNvSpPr/>
            <p:nvPr/>
          </p:nvSpPr>
          <p:spPr>
            <a:xfrm>
              <a:off x="0" y="0"/>
              <a:ext cx="2486019" cy="40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83" y="0"/>
                  </a:moveTo>
                  <a:lnTo>
                    <a:pt x="10083" y="0"/>
                  </a:lnTo>
                  <a:cubicBezTo>
                    <a:pt x="8811" y="0"/>
                    <a:pt x="7779" y="1138"/>
                    <a:pt x="7779" y="2541"/>
                  </a:cubicBezTo>
                  <a:lnTo>
                    <a:pt x="7779" y="8894"/>
                  </a:lnTo>
                  <a:lnTo>
                    <a:pt x="0" y="21600"/>
                  </a:lnTo>
                  <a:lnTo>
                    <a:pt x="7779" y="12706"/>
                  </a:lnTo>
                  <a:cubicBezTo>
                    <a:pt x="7779" y="14109"/>
                    <a:pt x="8811" y="15247"/>
                    <a:pt x="10083" y="15247"/>
                  </a:cubicBezTo>
                  <a:lnTo>
                    <a:pt x="19297" y="15247"/>
                  </a:lnTo>
                  <a:cubicBezTo>
                    <a:pt x="20569" y="15247"/>
                    <a:pt x="21600" y="14109"/>
                    <a:pt x="21600" y="12706"/>
                  </a:cubicBezTo>
                  <a:lnTo>
                    <a:pt x="21600" y="2541"/>
                  </a:lnTo>
                  <a:cubicBezTo>
                    <a:pt x="21600" y="1138"/>
                    <a:pt x="20569" y="0"/>
                    <a:pt x="19297" y="0"/>
                  </a:cubicBezTo>
                  <a:lnTo>
                    <a:pt x="10083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29" name="Shape 329"/>
            <p:cNvSpPr/>
            <p:nvPr/>
          </p:nvSpPr>
          <p:spPr>
            <a:xfrm>
              <a:off x="953594" y="10464"/>
              <a:ext cx="1474174" cy="2981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O</a:t>
              </a:r>
              <a:r>
                <a:rPr baseline="-25000" sz="1200">
                  <a:latin typeface="Tahoma Negreta"/>
                  <a:ea typeface="Tahoma Negreta"/>
                  <a:cs typeface="Tahoma Negreta"/>
                  <a:sym typeface="Tahoma Negreta"/>
                </a:rPr>
                <a:t>2 </a:t>
              </a: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atmosferico</a:t>
              </a:r>
            </a:p>
          </p:txBody>
        </p:sp>
      </p:grpSp>
      <p:grpSp>
        <p:nvGrpSpPr>
          <p:cNvPr id="333" name="Group 333"/>
          <p:cNvGrpSpPr/>
          <p:nvPr/>
        </p:nvGrpSpPr>
        <p:grpSpPr>
          <a:xfrm>
            <a:off x="203199" y="2681287"/>
            <a:ext cx="3071819" cy="1038226"/>
            <a:chOff x="0" y="0"/>
            <a:chExt cx="3071817" cy="1038225"/>
          </a:xfrm>
        </p:grpSpPr>
        <p:sp>
          <p:nvSpPr>
            <p:cNvPr id="331" name="Shape 331"/>
            <p:cNvSpPr/>
            <p:nvPr/>
          </p:nvSpPr>
          <p:spPr>
            <a:xfrm>
              <a:off x="0" y="0"/>
              <a:ext cx="3071818" cy="1038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87" y="0"/>
                  </a:moveTo>
                  <a:lnTo>
                    <a:pt x="1887" y="0"/>
                  </a:lnTo>
                  <a:cubicBezTo>
                    <a:pt x="845" y="0"/>
                    <a:pt x="0" y="1109"/>
                    <a:pt x="0" y="2477"/>
                  </a:cubicBezTo>
                  <a:lnTo>
                    <a:pt x="0" y="12385"/>
                  </a:lnTo>
                  <a:cubicBezTo>
                    <a:pt x="0" y="13753"/>
                    <a:pt x="845" y="14862"/>
                    <a:pt x="1887" y="14862"/>
                  </a:cubicBezTo>
                  <a:lnTo>
                    <a:pt x="9433" y="14862"/>
                  </a:lnTo>
                  <a:cubicBezTo>
                    <a:pt x="10474" y="14862"/>
                    <a:pt x="11319" y="13753"/>
                    <a:pt x="11319" y="12385"/>
                  </a:cubicBezTo>
                  <a:lnTo>
                    <a:pt x="21600" y="21600"/>
                  </a:lnTo>
                  <a:lnTo>
                    <a:pt x="11319" y="8670"/>
                  </a:lnTo>
                  <a:lnTo>
                    <a:pt x="11319" y="2477"/>
                  </a:lnTo>
                  <a:cubicBezTo>
                    <a:pt x="11319" y="1109"/>
                    <a:pt x="10474" y="0"/>
                    <a:pt x="9433" y="0"/>
                  </a:cubicBezTo>
                  <a:lnTo>
                    <a:pt x="6603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32" name="Shape 332"/>
            <p:cNvSpPr/>
            <p:nvPr/>
          </p:nvSpPr>
          <p:spPr>
            <a:xfrm>
              <a:off x="58948" y="26160"/>
              <a:ext cx="1491829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sviluppo in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superficie  degli 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acetobatteri</a:t>
              </a:r>
            </a:p>
          </p:txBody>
        </p:sp>
      </p:grpSp>
      <p:sp>
        <p:nvSpPr>
          <p:cNvPr id="334" name="Shape 334"/>
          <p:cNvSpPr/>
          <p:nvPr/>
        </p:nvSpPr>
        <p:spPr>
          <a:xfrm rot="5400000">
            <a:off x="6450806" y="5733256"/>
            <a:ext cx="74613" cy="273051"/>
          </a:xfrm>
          <a:prstGeom prst="rect">
            <a:avLst/>
          </a:prstGeom>
          <a:solidFill>
            <a:srgbClr val="C44C9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grpSp>
        <p:nvGrpSpPr>
          <p:cNvPr id="337" name="Group 337"/>
          <p:cNvGrpSpPr/>
          <p:nvPr/>
        </p:nvGrpSpPr>
        <p:grpSpPr>
          <a:xfrm>
            <a:off x="2855912" y="1816100"/>
            <a:ext cx="1695434" cy="960441"/>
            <a:chOff x="0" y="0"/>
            <a:chExt cx="1695433" cy="960440"/>
          </a:xfrm>
        </p:grpSpPr>
        <p:sp>
          <p:nvSpPr>
            <p:cNvPr id="335" name="Shape 335"/>
            <p:cNvSpPr/>
            <p:nvPr/>
          </p:nvSpPr>
          <p:spPr>
            <a:xfrm>
              <a:off x="0" y="0"/>
              <a:ext cx="1695434" cy="96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54" y="0"/>
                  </a:moveTo>
                  <a:lnTo>
                    <a:pt x="3054" y="0"/>
                  </a:lnTo>
                  <a:cubicBezTo>
                    <a:pt x="1367" y="0"/>
                    <a:pt x="0" y="543"/>
                    <a:pt x="0" y="1214"/>
                  </a:cubicBezTo>
                  <a:lnTo>
                    <a:pt x="0" y="6069"/>
                  </a:lnTo>
                  <a:cubicBezTo>
                    <a:pt x="0" y="6740"/>
                    <a:pt x="1367" y="7283"/>
                    <a:pt x="3054" y="7283"/>
                  </a:cubicBezTo>
                  <a:lnTo>
                    <a:pt x="10689" y="7283"/>
                  </a:lnTo>
                  <a:lnTo>
                    <a:pt x="21600" y="21600"/>
                  </a:lnTo>
                  <a:lnTo>
                    <a:pt x="15270" y="7283"/>
                  </a:lnTo>
                  <a:cubicBezTo>
                    <a:pt x="16956" y="7283"/>
                    <a:pt x="18324" y="6740"/>
                    <a:pt x="18324" y="6069"/>
                  </a:cubicBezTo>
                  <a:lnTo>
                    <a:pt x="18324" y="1214"/>
                  </a:lnTo>
                  <a:cubicBezTo>
                    <a:pt x="18324" y="543"/>
                    <a:pt x="16956" y="0"/>
                    <a:pt x="15270" y="0"/>
                  </a:cubicBezTo>
                  <a:lnTo>
                    <a:pt x="10689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36" name="Shape 336"/>
            <p:cNvSpPr/>
            <p:nvPr/>
          </p:nvSpPr>
          <p:spPr>
            <a:xfrm>
              <a:off x="52670" y="11859"/>
              <a:ext cx="1332935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ingresso vino</a:t>
              </a:r>
            </a:p>
          </p:txBody>
        </p:sp>
      </p:grpSp>
      <p:grpSp>
        <p:nvGrpSpPr>
          <p:cNvPr id="340" name="Group 340"/>
          <p:cNvGrpSpPr/>
          <p:nvPr/>
        </p:nvGrpSpPr>
        <p:grpSpPr>
          <a:xfrm>
            <a:off x="6607157" y="4462462"/>
            <a:ext cx="2257443" cy="1141406"/>
            <a:chOff x="0" y="0"/>
            <a:chExt cx="2257442" cy="1141404"/>
          </a:xfrm>
        </p:grpSpPr>
        <p:sp>
          <p:nvSpPr>
            <p:cNvPr id="338" name="Shape 338"/>
            <p:cNvSpPr/>
            <p:nvPr/>
          </p:nvSpPr>
          <p:spPr>
            <a:xfrm>
              <a:off x="0" y="0"/>
              <a:ext cx="2257443" cy="1141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322" y="0"/>
                  </a:moveTo>
                  <a:lnTo>
                    <a:pt x="7322" y="0"/>
                  </a:lnTo>
                  <a:cubicBezTo>
                    <a:pt x="5744" y="0"/>
                    <a:pt x="4466" y="726"/>
                    <a:pt x="4466" y="1622"/>
                  </a:cubicBezTo>
                  <a:lnTo>
                    <a:pt x="4466" y="8111"/>
                  </a:lnTo>
                  <a:cubicBezTo>
                    <a:pt x="4466" y="9007"/>
                    <a:pt x="5744" y="9734"/>
                    <a:pt x="7322" y="9734"/>
                  </a:cubicBezTo>
                  <a:lnTo>
                    <a:pt x="0" y="21600"/>
                  </a:lnTo>
                  <a:lnTo>
                    <a:pt x="11605" y="9734"/>
                  </a:lnTo>
                  <a:lnTo>
                    <a:pt x="18744" y="9734"/>
                  </a:lnTo>
                  <a:cubicBezTo>
                    <a:pt x="20321" y="9734"/>
                    <a:pt x="21600" y="9007"/>
                    <a:pt x="21600" y="8111"/>
                  </a:cubicBezTo>
                  <a:lnTo>
                    <a:pt x="21600" y="1622"/>
                  </a:lnTo>
                  <a:cubicBezTo>
                    <a:pt x="21600" y="726"/>
                    <a:pt x="20321" y="0"/>
                    <a:pt x="18744" y="0"/>
                  </a:cubicBezTo>
                  <a:lnTo>
                    <a:pt x="7322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39" name="Shape 339"/>
            <p:cNvSpPr/>
            <p:nvPr/>
          </p:nvSpPr>
          <p:spPr>
            <a:xfrm>
              <a:off x="532318" y="18835"/>
              <a:ext cx="1659549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prelievo parziale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dell’aceto grezzo</a:t>
              </a:r>
            </a:p>
          </p:txBody>
        </p:sp>
      </p:grpSp>
      <p:sp>
        <p:nvSpPr>
          <p:cNvPr id="341" name="Shape 341"/>
          <p:cNvSpPr/>
          <p:nvPr/>
        </p:nvSpPr>
        <p:spPr>
          <a:xfrm>
            <a:off x="4476750" y="5264150"/>
            <a:ext cx="292101" cy="9525"/>
          </a:xfrm>
          <a:prstGeom prst="line">
            <a:avLst/>
          </a:prstGeom>
          <a:ln w="2540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345" name="Group 345"/>
          <p:cNvGrpSpPr/>
          <p:nvPr/>
        </p:nvGrpSpPr>
        <p:grpSpPr>
          <a:xfrm>
            <a:off x="3152775" y="5026025"/>
            <a:ext cx="838200" cy="642684"/>
            <a:chOff x="0" y="0"/>
            <a:chExt cx="838200" cy="642683"/>
          </a:xfrm>
        </p:grpSpPr>
        <p:sp>
          <p:nvSpPr>
            <p:cNvPr id="342" name="Shape 342"/>
            <p:cNvSpPr/>
            <p:nvPr/>
          </p:nvSpPr>
          <p:spPr>
            <a:xfrm>
              <a:off x="0" y="0"/>
              <a:ext cx="533400" cy="298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>
                <a:lnSpc>
                  <a:spcPct val="70000"/>
                </a:lnSpc>
                <a:spcBef>
                  <a:spcPts val="700"/>
                </a:spcBef>
              </a:pP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CH</a:t>
              </a:r>
              <a:r>
                <a:rPr baseline="-25000" sz="1200">
                  <a:latin typeface="Tahoma Negreta"/>
                  <a:ea typeface="Tahoma Negreta"/>
                  <a:cs typeface="Tahoma Negreta"/>
                  <a:sym typeface="Tahoma Negreta"/>
                </a:rPr>
                <a:t>3</a:t>
              </a:r>
            </a:p>
          </p:txBody>
        </p:sp>
        <p:sp>
          <p:nvSpPr>
            <p:cNvPr id="343" name="Shape 343"/>
            <p:cNvSpPr/>
            <p:nvPr/>
          </p:nvSpPr>
          <p:spPr>
            <a:xfrm>
              <a:off x="0" y="344487"/>
              <a:ext cx="838200" cy="2981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>
                <a:lnSpc>
                  <a:spcPct val="70000"/>
                </a:lnSpc>
                <a:spcBef>
                  <a:spcPts val="700"/>
                </a:spcBef>
              </a:pP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CH</a:t>
              </a:r>
              <a:r>
                <a:rPr baseline="-25000" sz="1200">
                  <a:latin typeface="Tahoma Negreta"/>
                  <a:ea typeface="Tahoma Negreta"/>
                  <a:cs typeface="Tahoma Negreta"/>
                  <a:sym typeface="Tahoma Negreta"/>
                </a:rPr>
                <a:t>2</a:t>
              </a: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-OH</a:t>
              </a:r>
            </a:p>
          </p:txBody>
        </p:sp>
        <p:sp>
          <p:nvSpPr>
            <p:cNvPr id="344" name="Shape 344"/>
            <p:cNvSpPr/>
            <p:nvPr/>
          </p:nvSpPr>
          <p:spPr>
            <a:xfrm flipH="1">
              <a:off x="152399" y="228600"/>
              <a:ext cx="1" cy="10795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346" name="Shape 346"/>
          <p:cNvSpPr/>
          <p:nvPr/>
        </p:nvSpPr>
        <p:spPr>
          <a:xfrm>
            <a:off x="3876675" y="5121275"/>
            <a:ext cx="333375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sz="14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400"/>
              <a:t>+</a:t>
            </a:r>
          </a:p>
        </p:txBody>
      </p:sp>
      <p:sp>
        <p:nvSpPr>
          <p:cNvPr id="347" name="Shape 347"/>
          <p:cNvSpPr/>
          <p:nvPr/>
        </p:nvSpPr>
        <p:spPr>
          <a:xfrm>
            <a:off x="4165600" y="5159375"/>
            <a:ext cx="368301" cy="298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lnSpc>
                <a:spcPct val="70000"/>
              </a:lnSpc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O</a:t>
            </a:r>
            <a:r>
              <a:rPr baseline="-25000" sz="1200">
                <a:latin typeface="Tahoma Negreta"/>
                <a:ea typeface="Tahoma Negreta"/>
                <a:cs typeface="Tahoma Negreta"/>
                <a:sym typeface="Tahoma Negreta"/>
              </a:rPr>
              <a:t>2</a:t>
            </a:r>
          </a:p>
        </p:txBody>
      </p:sp>
      <p:grpSp>
        <p:nvGrpSpPr>
          <p:cNvPr id="351" name="Group 351"/>
          <p:cNvGrpSpPr/>
          <p:nvPr/>
        </p:nvGrpSpPr>
        <p:grpSpPr>
          <a:xfrm>
            <a:off x="4718050" y="5006975"/>
            <a:ext cx="685800" cy="621666"/>
            <a:chOff x="0" y="0"/>
            <a:chExt cx="685800" cy="621665"/>
          </a:xfrm>
        </p:grpSpPr>
        <p:sp>
          <p:nvSpPr>
            <p:cNvPr id="348" name="Shape 348"/>
            <p:cNvSpPr/>
            <p:nvPr/>
          </p:nvSpPr>
          <p:spPr>
            <a:xfrm>
              <a:off x="15875" y="0"/>
              <a:ext cx="469900" cy="298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>
                <a:lnSpc>
                  <a:spcPct val="70000"/>
                </a:lnSpc>
                <a:spcBef>
                  <a:spcPts val="700"/>
                </a:spcBef>
              </a:pP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CH</a:t>
              </a:r>
              <a:r>
                <a:rPr baseline="-25000" sz="1200">
                  <a:latin typeface="Tahoma Negreta"/>
                  <a:ea typeface="Tahoma Negreta"/>
                  <a:cs typeface="Tahoma Negreta"/>
                  <a:sym typeface="Tahoma Negreta"/>
                </a:rPr>
                <a:t>3</a:t>
              </a:r>
            </a:p>
          </p:txBody>
        </p:sp>
        <p:sp>
          <p:nvSpPr>
            <p:cNvPr id="349" name="Shape 349"/>
            <p:cNvSpPr/>
            <p:nvPr/>
          </p:nvSpPr>
          <p:spPr>
            <a:xfrm>
              <a:off x="0" y="352425"/>
              <a:ext cx="685800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lnSpc>
                  <a:spcPct val="70000"/>
                </a:lnSpc>
                <a:spcBef>
                  <a:spcPts val="700"/>
                </a:spcBef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COOH</a:t>
              </a:r>
            </a:p>
          </p:txBody>
        </p:sp>
        <p:sp>
          <p:nvSpPr>
            <p:cNvPr id="350" name="Shape 350"/>
            <p:cNvSpPr/>
            <p:nvPr/>
          </p:nvSpPr>
          <p:spPr>
            <a:xfrm flipH="1">
              <a:off x="152399" y="215900"/>
              <a:ext cx="1" cy="10795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352" name="Shape 352"/>
          <p:cNvSpPr/>
          <p:nvPr/>
        </p:nvSpPr>
        <p:spPr>
          <a:xfrm>
            <a:off x="5448300" y="5121275"/>
            <a:ext cx="43815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800"/>
              </a:spcBef>
              <a:defRPr sz="14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400"/>
              <a:t>+</a:t>
            </a:r>
          </a:p>
        </p:txBody>
      </p:sp>
      <p:sp>
        <p:nvSpPr>
          <p:cNvPr id="353" name="Shape 353"/>
          <p:cNvSpPr/>
          <p:nvPr/>
        </p:nvSpPr>
        <p:spPr>
          <a:xfrm>
            <a:off x="5810250" y="5162550"/>
            <a:ext cx="485775" cy="298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lnSpc>
                <a:spcPct val="70000"/>
              </a:lnSpc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H</a:t>
            </a:r>
            <a:r>
              <a:rPr baseline="-25000" sz="1200">
                <a:latin typeface="Tahoma Negreta"/>
                <a:ea typeface="Tahoma Negreta"/>
                <a:cs typeface="Tahoma Negreta"/>
                <a:sym typeface="Tahoma Negreta"/>
              </a:rPr>
              <a:t>2</a:t>
            </a: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O</a:t>
            </a:r>
          </a:p>
        </p:txBody>
      </p:sp>
      <p:grpSp>
        <p:nvGrpSpPr>
          <p:cNvPr id="356" name="Group 356"/>
          <p:cNvGrpSpPr/>
          <p:nvPr/>
        </p:nvGrpSpPr>
        <p:grpSpPr>
          <a:xfrm>
            <a:off x="4730718" y="1900237"/>
            <a:ext cx="2276507" cy="865198"/>
            <a:chOff x="0" y="0"/>
            <a:chExt cx="2276506" cy="865196"/>
          </a:xfrm>
        </p:grpSpPr>
        <p:sp>
          <p:nvSpPr>
            <p:cNvPr id="354" name="Shape 354"/>
            <p:cNvSpPr/>
            <p:nvPr/>
          </p:nvSpPr>
          <p:spPr>
            <a:xfrm>
              <a:off x="0" y="0"/>
              <a:ext cx="2276507" cy="865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023" y="0"/>
                  </a:moveTo>
                  <a:lnTo>
                    <a:pt x="9023" y="0"/>
                  </a:lnTo>
                  <a:cubicBezTo>
                    <a:pt x="7634" y="0"/>
                    <a:pt x="6507" y="905"/>
                    <a:pt x="6507" y="2021"/>
                  </a:cubicBezTo>
                  <a:lnTo>
                    <a:pt x="6507" y="10106"/>
                  </a:lnTo>
                  <a:cubicBezTo>
                    <a:pt x="6507" y="11223"/>
                    <a:pt x="7634" y="12128"/>
                    <a:pt x="9023" y="12128"/>
                  </a:cubicBezTo>
                  <a:lnTo>
                    <a:pt x="0" y="21600"/>
                  </a:lnTo>
                  <a:lnTo>
                    <a:pt x="12796" y="12128"/>
                  </a:lnTo>
                  <a:lnTo>
                    <a:pt x="19085" y="12128"/>
                  </a:lnTo>
                  <a:cubicBezTo>
                    <a:pt x="20474" y="12128"/>
                    <a:pt x="21600" y="11223"/>
                    <a:pt x="21600" y="10106"/>
                  </a:cubicBezTo>
                  <a:lnTo>
                    <a:pt x="21600" y="2021"/>
                  </a:lnTo>
                  <a:cubicBezTo>
                    <a:pt x="21600" y="905"/>
                    <a:pt x="20474" y="0"/>
                    <a:pt x="19085" y="0"/>
                  </a:cubicBezTo>
                  <a:lnTo>
                    <a:pt x="9023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rgbClr val="339966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55" name="Shape 355"/>
            <p:cNvSpPr/>
            <p:nvPr/>
          </p:nvSpPr>
          <p:spPr>
            <a:xfrm>
              <a:off x="744082" y="17789"/>
              <a:ext cx="1474174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introduzione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di nuovo vino</a:t>
              </a:r>
            </a:p>
          </p:txBody>
        </p:sp>
      </p:grpSp>
      <p:sp>
        <p:nvSpPr>
          <p:cNvPr id="357" name="Shape 357"/>
          <p:cNvSpPr/>
          <p:nvPr/>
        </p:nvSpPr>
        <p:spPr>
          <a:xfrm>
            <a:off x="6751637" y="5865495"/>
            <a:ext cx="392114" cy="1"/>
          </a:xfrm>
          <a:prstGeom prst="line">
            <a:avLst/>
          </a:prstGeom>
          <a:ln w="254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8" name="Shape 358"/>
          <p:cNvSpPr/>
          <p:nvPr/>
        </p:nvSpPr>
        <p:spPr>
          <a:xfrm>
            <a:off x="7134859" y="5853747"/>
            <a:ext cx="1" cy="406401"/>
          </a:xfrm>
          <a:prstGeom prst="line">
            <a:avLst/>
          </a:prstGeom>
          <a:ln w="2540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59" name="Shape 359"/>
          <p:cNvSpPr/>
          <p:nvPr/>
        </p:nvSpPr>
        <p:spPr>
          <a:xfrm>
            <a:off x="6591300" y="6340475"/>
            <a:ext cx="1076325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sz="12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200"/>
              <a:t>filtrazione</a:t>
            </a:r>
          </a:p>
        </p:txBody>
      </p:sp>
      <p:sp>
        <p:nvSpPr>
          <p:cNvPr id="360" name="Shape 360"/>
          <p:cNvSpPr/>
          <p:nvPr/>
        </p:nvSpPr>
        <p:spPr>
          <a:xfrm>
            <a:off x="7653337" y="6497637"/>
            <a:ext cx="292101" cy="9526"/>
          </a:xfrm>
          <a:prstGeom prst="line">
            <a:avLst/>
          </a:prstGeom>
          <a:ln w="2540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61" name="Shape 361"/>
          <p:cNvSpPr/>
          <p:nvPr/>
        </p:nvSpPr>
        <p:spPr>
          <a:xfrm>
            <a:off x="7942262" y="6342062"/>
            <a:ext cx="107632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700"/>
              </a:spcBef>
              <a:defRPr sz="12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200"/>
              <a:t>confezione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nodeType="afterEffect" presetClass="entr" presetSubtype="32" presetID="23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8" dur="2000"/>
                                        <p:tgtEl>
                                          <p:spTgt spid="3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1" dur="2000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nodeType="after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5" dur="2000"/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nodeType="after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9" dur="2000"/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nodeType="afterEffect" presetClass="entr" presetSubtype="6" presetID="18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3" dur="2000"/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6" presetID="18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8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nodeType="afterEffect" presetClass="entr" presetSubtype="0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2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6" presetID="18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47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nodeType="afterEffect" presetClass="entr" presetSubtype="0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1" dur="2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presetClass="entr" presetSubtype="6" presetID="18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56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nodeType="afterEffect" presetClass="entr" presetSubtype="1" presetID="22" grpId="9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60" dur="5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nodeType="afterEffect" presetClass="entr" presetSubtype="4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64" dur="5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2000"/>
                            </p:stCondLst>
                            <p:childTnLst>
                              <p:par>
                                <p:cTn id="66" nodeType="afterEffect" presetClass="exit" presetSubtype="1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up)" transition="out">
                                      <p:cBhvr>
                                        <p:cTn id="67" dur="5000" fill="hold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70" nodeType="afterEffect" presetClass="exit" presetSubtype="0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71" dur="2000" fill="hold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presetClass="entr" presetSubtype="12" presetID="18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77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nodeType="afterEffect" presetClass="entr" presetSubtype="6" presetID="18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1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nodeType="afterEffect" presetClass="entr" presetSubtype="12" presetID="18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85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nodeType="afterEffect" presetClass="entr" presetSubtype="6" presetID="18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nodeType="afterEffect" presetClass="entr" presetSubtype="4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93" dur="5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presetClass="entr" presetSubtype="0" presetID="10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8" dur="2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nodeType="afterEffect" presetClass="entr" presetSubtype="0" presetID="10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2" dur="2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nodeType="afterEffect" presetClass="entr" presetSubtype="0" presetID="10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6" dur="2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nodeType="afterEffect" presetClass="entr" presetSubtype="6" presetID="18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10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nodeType="afterEffect" presetClass="entr" presetSubtype="0" presetID="10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4" dur="2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nodeType="afterEffect" presetClass="entr" presetSubtype="0" presetID="10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8" dur="2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0" nodeType="afterEffect" presetClass="entr" presetSubtype="0" presetID="10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2" dur="2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presetClass="entr" presetSubtype="0" presetID="10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7" dur="2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nodeType="afterEffect" presetClass="exit" presetSubtype="0" presetID="10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30" dur="2000" fill="hold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nodeType="afterEffect" presetClass="exit" presetSubtype="0" presetID="10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34" dur="2000" fill="hold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nodeType="afterEffect" presetClass="exit" presetSubtype="0" presetID="10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38" dur="2000" fill="hold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000"/>
                            </p:stCondLst>
                            <p:childTnLst>
                              <p:par>
                                <p:cTn id="141" nodeType="afterEffect" presetClass="exit" presetSubtype="0" presetID="10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42" dur="2000" fill="hold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5" nodeType="afterEffect" presetClass="exit" presetSubtype="0" presetID="10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46" dur="2000" fill="hold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nodeType="afterEffect" presetClass="exit" presetSubtype="0" presetID="10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50" dur="2000" fill="hold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3" nodeType="afterEffect" presetClass="exit" presetSubtype="0" presetID="10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54" dur="2000" fill="hold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presetClass="entr" presetSubtype="12" presetID="18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9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160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nodeType="afterEffect" presetClass="entr" presetSubtype="1" presetID="22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64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6" nodeType="afterEffect" presetClass="exit" presetSubtype="1" presetID="22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up)" transition="out">
                                      <p:cBhvr>
                                        <p:cTn id="167" dur="3000" fill="hold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0"/>
                            </p:stCondLst>
                            <p:childTnLst>
                              <p:par>
                                <p:cTn id="170" nodeType="afterEffect" presetClass="entr" presetSubtype="6" presetID="18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1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72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000"/>
                            </p:stCondLst>
                            <p:childTnLst>
                              <p:par>
                                <p:cTn id="174" nodeType="afterEffect" presetClass="entr" presetSubtype="12" presetID="18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id="176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7500"/>
                            </p:stCondLst>
                            <p:childTnLst>
                              <p:par>
                                <p:cTn id="178" nodeType="afterEffect" presetClass="exit" presetSubtype="0" presetID="10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79" dur="2000" fill="hold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9500"/>
                            </p:stCondLst>
                            <p:childTnLst>
                              <p:par>
                                <p:cTn id="182" nodeType="afterEffect" presetClass="exit" presetSubtype="2" presetID="22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right)" transition="out">
                                      <p:cBhvr>
                                        <p:cTn id="183" dur="1000" fill="hold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86" nodeType="afterEffect" presetClass="entr" presetSubtype="1" presetID="22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7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88" dur="5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0" nodeType="afterEffect" presetClass="entr" presetSubtype="4" presetID="22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1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92" dur="5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94" nodeType="afterEffect" presetClass="exit" presetSubtype="1" presetID="22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up)" transition="out">
                                      <p:cBhvr>
                                        <p:cTn id="195" dur="5000" fill="hold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5500"/>
                            </p:stCondLst>
                            <p:childTnLst>
                              <p:par>
                                <p:cTn id="198" nodeType="afterEffect" presetClass="entr" presetSubtype="6" presetID="18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9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00" dur="2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7500"/>
                            </p:stCondLst>
                            <p:childTnLst>
                              <p:par>
                                <p:cTn id="202" nodeType="afterEffect" presetClass="entr" presetSubtype="6" presetID="18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3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04" dur="2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29500"/>
                            </p:stCondLst>
                            <p:childTnLst>
                              <p:par>
                                <p:cTn id="206" nodeType="afterEffect" presetClass="entr" presetSubtype="0" presetID="10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7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8" dur="2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1500"/>
                            </p:stCondLst>
                            <p:childTnLst>
                              <p:par>
                                <p:cTn id="210" nodeType="afterEffect" presetClass="entr" presetSubtype="6" presetID="18" grpId="4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1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12" dur="2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3500"/>
                            </p:stCondLst>
                            <p:childTnLst>
                              <p:par>
                                <p:cTn id="214" nodeType="afterEffect" presetClass="entr" presetSubtype="0" presetID="10" grpId="4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5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16" dur="2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3" grpId="32"/>
      <p:bldP build="whole" bldLvl="1" animBg="1" rev="0" advAuto="0" spid="326" grpId="14"/>
      <p:bldP build="whole" bldLvl="1" animBg="1" rev="0" advAuto="0" spid="296" grpId="25"/>
      <p:bldP build="whole" bldLvl="1" animBg="1" rev="0" advAuto="0" spid="345" grpId="18"/>
      <p:bldP build="whole" bldLvl="1" animBg="1" rev="0" advAuto="0" spid="340" grpId="33"/>
      <p:bldP build="whole" bldLvl="1" animBg="1" rev="0" advAuto="0" spid="361" grpId="47"/>
      <p:bldP build="whole" bldLvl="1" animBg="1" rev="0" advAuto="0" spid="351" grpId="22"/>
      <p:bldP build="whole" bldLvl="1" animBg="1" rev="0" advAuto="0" spid="299" grpId="10"/>
      <p:bldP build="whole" bldLvl="1" animBg="1" rev="0" advAuto="0" spid="345" grpId="27"/>
      <p:bldP build="whole" bldLvl="1" animBg="1" rev="0" advAuto="0" spid="340" grpId="38"/>
      <p:bldP build="whole" bldLvl="1" animBg="1" rev="0" advAuto="0" spid="337" grpId="8"/>
      <p:bldP build="whole" bldLvl="1" animBg="1" rev="0" advAuto="0" spid="321" grpId="6"/>
      <p:bldP build="p" bldLvl="5" animBg="1" rev="0" advAuto="0" spid="302" grpId="3"/>
      <p:bldP build="whole" bldLvl="1" animBg="1" rev="0" advAuto="0" spid="318" grpId="40"/>
      <p:bldP build="whole" bldLvl="1" animBg="1" rev="0" advAuto="0" spid="337" grpId="12"/>
      <p:bldP build="whole" bldLvl="1" animBg="1" rev="0" advAuto="0" spid="346" grpId="19"/>
      <p:bldP build="whole" bldLvl="1" animBg="1" rev="0" advAuto="0" spid="351" grpId="30"/>
      <p:bldP build="whole" bldLvl="1" animBg="1" rev="0" advAuto="0" spid="318" grpId="42"/>
      <p:bldP build="whole" bldLvl="1" animBg="1" rev="0" advAuto="0" spid="358" grpId="44"/>
      <p:bldP build="whole" bldLvl="1" animBg="1" rev="0" advAuto="0" spid="330" grpId="13"/>
      <p:bldP build="whole" bldLvl="1" animBg="1" rev="0" advAuto="0" spid="346" grpId="28"/>
      <p:bldP build="whole" bldLvl="1" animBg="1" rev="0" advAuto="0" spid="317" grpId="9"/>
      <p:bldP build="whole" bldLvl="1" animBg="1" rev="0" advAuto="0" spid="327" grpId="15"/>
      <p:bldP build="whole" bldLvl="1" animBg="1" rev="0" advAuto="0" spid="317" grpId="11"/>
      <p:bldP build="whole" bldLvl="1" animBg="1" rev="0" advAuto="0" spid="352" grpId="23"/>
      <p:bldP build="whole" bldLvl="1" animBg="1" rev="0" advAuto="0" spid="359" grpId="45"/>
      <p:bldP build="whole" bldLvl="1" animBg="1" rev="0" advAuto="0" spid="299" grpId="35"/>
      <p:bldP build="whole" bldLvl="1" animBg="1" rev="0" advAuto="0" spid="356" grpId="37"/>
      <p:bldP build="whole" bldLvl="1" animBg="1" rev="0" advAuto="0" spid="352" grpId="31"/>
      <p:bldP build="whole" bldLvl="1" animBg="1" rev="0" advAuto="0" spid="347" grpId="20"/>
      <p:bldP build="whole" bldLvl="1" animBg="1" rev="0" advAuto="0" spid="298" grpId="34"/>
      <p:bldP build="whole" bldLvl="1" animBg="1" rev="0" advAuto="0" spid="334" grpId="36"/>
      <p:bldP build="whole" bldLvl="1" animBg="1" rev="0" advAuto="0" spid="341" grpId="21"/>
      <p:bldP build="whole" bldLvl="1" animBg="1" rev="0" advAuto="0" spid="333" grpId="16"/>
      <p:bldP build="whole" bldLvl="1" animBg="1" rev="0" advAuto="0" spid="334" grpId="39"/>
      <p:bldP build="whole" bldLvl="1" animBg="1" rev="0" advAuto="0" spid="347" grpId="29"/>
      <p:bldP build="whole" bldLvl="1" animBg="1" rev="0" advAuto="0" spid="316" grpId="7"/>
      <p:bldP build="whole" bldLvl="1" animBg="1" rev="0" advAuto="0" spid="325" grpId="4"/>
      <p:bldP build="whole" bldLvl="1" animBg="1" rev="0" advAuto="0" spid="301" grpId="2"/>
      <p:bldP build="whole" bldLvl="1" animBg="1" rev="0" advAuto="0" spid="341" grpId="26"/>
      <p:bldP build="whole" bldLvl="1" animBg="1" rev="0" advAuto="0" spid="300" grpId="1"/>
      <p:bldP build="whole" bldLvl="1" animBg="1" rev="0" advAuto="0" spid="322" grpId="17"/>
      <p:bldP build="whole" bldLvl="1" animBg="1" rev="0" advAuto="0" spid="309" grpId="5"/>
      <p:bldP build="whole" bldLvl="1" animBg="1" rev="0" advAuto="0" spid="353" grpId="24"/>
      <p:bldP build="whole" bldLvl="1" animBg="1" rev="0" advAuto="0" spid="297" grpId="41"/>
      <p:bldP build="whole" bldLvl="1" animBg="1" rev="0" advAuto="0" spid="357" grpId="43"/>
      <p:bldP build="whole" bldLvl="1" animBg="1" rev="0" advAuto="0" spid="360" grpId="4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roup 365"/>
          <p:cNvGrpSpPr/>
          <p:nvPr/>
        </p:nvGrpSpPr>
        <p:grpSpPr>
          <a:xfrm>
            <a:off x="3303587" y="1236662"/>
            <a:ext cx="2581276" cy="1228726"/>
            <a:chOff x="0" y="0"/>
            <a:chExt cx="2581275" cy="1228725"/>
          </a:xfrm>
        </p:grpSpPr>
        <p:sp>
          <p:nvSpPr>
            <p:cNvPr id="363" name="Shape 363"/>
            <p:cNvSpPr/>
            <p:nvPr/>
          </p:nvSpPr>
          <p:spPr>
            <a:xfrm>
              <a:off x="0" y="0"/>
              <a:ext cx="2581275" cy="122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lnTo>
                    <a:pt x="3600" y="0"/>
                  </a:lnTo>
                  <a:cubicBezTo>
                    <a:pt x="1612" y="0"/>
                    <a:pt x="0" y="1612"/>
                    <a:pt x="0" y="3600"/>
                  </a:cubicBezTo>
                  <a:lnTo>
                    <a:pt x="0" y="18000"/>
                  </a:lnTo>
                  <a:cubicBezTo>
                    <a:pt x="0" y="19988"/>
                    <a:pt x="1612" y="21600"/>
                    <a:pt x="3600" y="21600"/>
                  </a:cubicBezTo>
                  <a:lnTo>
                    <a:pt x="18000" y="21600"/>
                  </a:lnTo>
                  <a:cubicBezTo>
                    <a:pt x="19988" y="21600"/>
                    <a:pt x="21600" y="19988"/>
                    <a:pt x="21600" y="18000"/>
                  </a:cubicBezTo>
                  <a:lnTo>
                    <a:pt x="21600" y="3600"/>
                  </a:lnTo>
                  <a:cubicBezTo>
                    <a:pt x="21600" y="1612"/>
                    <a:pt x="19988" y="0"/>
                    <a:pt x="18000" y="0"/>
                  </a:cubicBezTo>
                  <a:lnTo>
                    <a:pt x="12600" y="0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solidFill>
                <a:srgbClr val="008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just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64" name="Shape 364"/>
            <p:cNvSpPr/>
            <p:nvPr/>
          </p:nvSpPr>
          <p:spPr>
            <a:xfrm>
              <a:off x="94527" y="44996"/>
              <a:ext cx="2392221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Nei successivi vaselli della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serie avviene il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completamento delle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fermentazioni alcoolica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ed acetica nonché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l’invecchiamento dell’aceto</a:t>
              </a:r>
            </a:p>
          </p:txBody>
        </p:sp>
      </p:grpSp>
      <p:grpSp>
        <p:nvGrpSpPr>
          <p:cNvPr id="368" name="Group 368"/>
          <p:cNvGrpSpPr/>
          <p:nvPr/>
        </p:nvGrpSpPr>
        <p:grpSpPr>
          <a:xfrm>
            <a:off x="1177925" y="1387475"/>
            <a:ext cx="2752733" cy="1482712"/>
            <a:chOff x="0" y="0"/>
            <a:chExt cx="2752732" cy="1482711"/>
          </a:xfrm>
        </p:grpSpPr>
        <p:sp>
          <p:nvSpPr>
            <p:cNvPr id="366" name="Shape 366"/>
            <p:cNvSpPr/>
            <p:nvPr/>
          </p:nvSpPr>
          <p:spPr>
            <a:xfrm>
              <a:off x="0" y="0"/>
              <a:ext cx="2752733" cy="148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65" y="0"/>
                  </a:moveTo>
                  <a:lnTo>
                    <a:pt x="2765" y="0"/>
                  </a:lnTo>
                  <a:cubicBezTo>
                    <a:pt x="1238" y="0"/>
                    <a:pt x="0" y="1139"/>
                    <a:pt x="0" y="2544"/>
                  </a:cubicBezTo>
                  <a:lnTo>
                    <a:pt x="0" y="12720"/>
                  </a:lnTo>
                  <a:cubicBezTo>
                    <a:pt x="0" y="14125"/>
                    <a:pt x="1238" y="15264"/>
                    <a:pt x="2765" y="15264"/>
                  </a:cubicBezTo>
                  <a:lnTo>
                    <a:pt x="9679" y="15264"/>
                  </a:lnTo>
                  <a:lnTo>
                    <a:pt x="21600" y="21600"/>
                  </a:lnTo>
                  <a:lnTo>
                    <a:pt x="13827" y="15264"/>
                  </a:lnTo>
                  <a:cubicBezTo>
                    <a:pt x="15354" y="15264"/>
                    <a:pt x="16592" y="14125"/>
                    <a:pt x="16592" y="12720"/>
                  </a:cubicBezTo>
                  <a:lnTo>
                    <a:pt x="16592" y="2544"/>
                  </a:lnTo>
                  <a:cubicBezTo>
                    <a:pt x="16592" y="1139"/>
                    <a:pt x="15354" y="0"/>
                    <a:pt x="13827" y="0"/>
                  </a:cubicBezTo>
                  <a:lnTo>
                    <a:pt x="9679" y="0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solidFill>
                <a:srgbClr val="008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just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67" name="Shape 367"/>
            <p:cNvSpPr/>
            <p:nvPr/>
          </p:nvSpPr>
          <p:spPr>
            <a:xfrm>
              <a:off x="77435" y="38368"/>
              <a:ext cx="1959680" cy="980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Il primo </a:t>
              </a:r>
              <a:r>
                <a:rPr sz="1200">
                  <a:solidFill>
                    <a:srgbClr val="FF0000"/>
                  </a:solidFill>
                  <a:latin typeface="Tahoma Negreta"/>
                  <a:ea typeface="Tahoma Negreta"/>
                  <a:cs typeface="Tahoma Negreta"/>
                  <a:sym typeface="Tahoma Negreta"/>
                </a:rPr>
                <a:t>vasello</a:t>
              </a:r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(botte) è stato parzialmente svuotato del prodotto e pronto ad accogliere il nuovo substrato</a:t>
              </a:r>
            </a:p>
          </p:txBody>
        </p:sp>
      </p:grpSp>
      <p:sp>
        <p:nvSpPr>
          <p:cNvPr id="369" name="Shape 369"/>
          <p:cNvSpPr/>
          <p:nvPr/>
        </p:nvSpPr>
        <p:spPr>
          <a:xfrm>
            <a:off x="6343650" y="6634479"/>
            <a:ext cx="2800350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/>
            </a:pPr>
            <a:r>
              <a:rPr sz="800"/>
              <a:t>Cdl in Scienze dell’ Enogastronomia mediterranea e salute</a:t>
            </a:r>
          </a:p>
        </p:txBody>
      </p:sp>
      <p:sp>
        <p:nvSpPr>
          <p:cNvPr id="370" name="Shape 370"/>
          <p:cNvSpPr/>
          <p:nvPr/>
        </p:nvSpPr>
        <p:spPr>
          <a:xfrm>
            <a:off x="3533775" y="4308475"/>
            <a:ext cx="1555750" cy="33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0" algn="ctr"/>
            <a:r>
              <a:rPr sz="1000">
                <a:latin typeface="Tahoma Negreta"/>
                <a:ea typeface="Tahoma Negreta"/>
                <a:cs typeface="Tahoma Negreta"/>
                <a:sym typeface="Tahoma Negreta"/>
              </a:rPr>
              <a:t>1°vasello della serie</a:t>
            </a:r>
            <a:endParaRPr sz="10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ctr"/>
            <a:r>
              <a:rPr sz="1000">
                <a:latin typeface="Tahoma Negreta"/>
                <a:ea typeface="Tahoma Negreta"/>
                <a:cs typeface="Tahoma Negreta"/>
                <a:sym typeface="Tahoma Negreta"/>
              </a:rPr>
              <a:t> (3 min. – 5 ottimale)</a:t>
            </a:r>
          </a:p>
        </p:txBody>
      </p:sp>
      <p:sp>
        <p:nvSpPr>
          <p:cNvPr id="371" name="Shape 371"/>
          <p:cNvSpPr/>
          <p:nvPr/>
        </p:nvSpPr>
        <p:spPr>
          <a:xfrm>
            <a:off x="1752600" y="76200"/>
            <a:ext cx="5762625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ctr">
              <a:lnSpc>
                <a:spcPct val="90000"/>
              </a:lnSpc>
              <a:spcBef>
                <a:spcPts val="400"/>
              </a:spcBef>
              <a:defRPr sz="2000">
                <a:solidFill>
                  <a:srgbClr val="FF3300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3300"/>
                </a:solidFill>
              </a:rPr>
              <a:t>LA PRODUZIONE DI ACETO BALSAMICO</a:t>
            </a:r>
          </a:p>
        </p:txBody>
      </p:sp>
      <p:sp>
        <p:nvSpPr>
          <p:cNvPr id="372" name="Shape 372"/>
          <p:cNvSpPr/>
          <p:nvPr/>
        </p:nvSpPr>
        <p:spPr>
          <a:xfrm>
            <a:off x="-1" y="425450"/>
            <a:ext cx="9144002" cy="916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just">
              <a:lnSpc>
                <a:spcPct val="70000"/>
              </a:lnSpc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La produzione di aceto balsamico risale al medioevo e già allora il prodotto era talmente pregiato da entrare a far</a:t>
            </a:r>
            <a:endParaRPr sz="12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  parte della </a:t>
            </a:r>
            <a:r>
              <a:rPr sz="12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dote </a:t>
            </a: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delle future spose ricche, sotto forma di una serie di </a:t>
            </a:r>
            <a:r>
              <a:rPr sz="12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vaselli</a:t>
            </a: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 (o botti).</a:t>
            </a:r>
            <a:endParaRPr sz="12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Si parte da mosto bianco da uve </a:t>
            </a:r>
            <a:r>
              <a:rPr sz="12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trebbiano</a:t>
            </a: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 o anche da mosto rosso di uve </a:t>
            </a:r>
            <a:r>
              <a:rPr sz="12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lambrusco</a:t>
            </a: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, o da mescolanze di questi, che</a:t>
            </a:r>
            <a:endParaRPr sz="12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 algn="just">
              <a:lnSpc>
                <a:spcPct val="70000"/>
              </a:lnSpc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  vengono prima concentrate </a:t>
            </a:r>
            <a:r>
              <a:rPr sz="12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a vaso aperto</a:t>
            </a: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, ossia non sotto vuoto. </a:t>
            </a:r>
          </a:p>
        </p:txBody>
      </p:sp>
      <p:sp>
        <p:nvSpPr>
          <p:cNvPr id="373" name="Shape 373"/>
          <p:cNvSpPr/>
          <p:nvPr/>
        </p:nvSpPr>
        <p:spPr>
          <a:xfrm>
            <a:off x="534987" y="2019300"/>
            <a:ext cx="584201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2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200"/>
              <a:t>torchio</a:t>
            </a:r>
          </a:p>
        </p:txBody>
      </p:sp>
      <p:sp>
        <p:nvSpPr>
          <p:cNvPr id="374" name="Shape 374"/>
          <p:cNvSpPr/>
          <p:nvPr/>
        </p:nvSpPr>
        <p:spPr>
          <a:xfrm>
            <a:off x="504825" y="2628900"/>
            <a:ext cx="655638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2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200"/>
              <a:t>mosto</a:t>
            </a:r>
          </a:p>
        </p:txBody>
      </p:sp>
      <p:sp>
        <p:nvSpPr>
          <p:cNvPr id="375" name="Shape 375"/>
          <p:cNvSpPr/>
          <p:nvPr/>
        </p:nvSpPr>
        <p:spPr>
          <a:xfrm>
            <a:off x="834072" y="3531234"/>
            <a:ext cx="1" cy="28575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378" name="Group 378"/>
          <p:cNvGrpSpPr/>
          <p:nvPr/>
        </p:nvGrpSpPr>
        <p:grpSpPr>
          <a:xfrm>
            <a:off x="561975" y="1331912"/>
            <a:ext cx="533400" cy="280988"/>
            <a:chOff x="0" y="0"/>
            <a:chExt cx="533400" cy="280987"/>
          </a:xfrm>
        </p:grpSpPr>
        <p:sp>
          <p:nvSpPr>
            <p:cNvPr id="376" name="Shape 376"/>
            <p:cNvSpPr/>
            <p:nvPr/>
          </p:nvSpPr>
          <p:spPr>
            <a:xfrm>
              <a:off x="0" y="0"/>
              <a:ext cx="533400" cy="280988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377" name="Shape 377"/>
            <p:cNvSpPr/>
            <p:nvPr/>
          </p:nvSpPr>
          <p:spPr>
            <a:xfrm>
              <a:off x="0" y="0"/>
              <a:ext cx="533400" cy="269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/>
              </a:pPr>
              <a:r>
                <a:rPr sz="1200"/>
                <a:t>UVA</a:t>
              </a:r>
            </a:p>
          </p:txBody>
        </p:sp>
      </p:grpSp>
      <p:grpSp>
        <p:nvGrpSpPr>
          <p:cNvPr id="381" name="Group 381"/>
          <p:cNvGrpSpPr/>
          <p:nvPr/>
        </p:nvGrpSpPr>
        <p:grpSpPr>
          <a:xfrm>
            <a:off x="219075" y="4527549"/>
            <a:ext cx="1214438" cy="660401"/>
            <a:chOff x="0" y="0"/>
            <a:chExt cx="1214437" cy="660400"/>
          </a:xfrm>
        </p:grpSpPr>
        <p:sp>
          <p:nvSpPr>
            <p:cNvPr id="379" name="Shape 379"/>
            <p:cNvSpPr/>
            <p:nvPr/>
          </p:nvSpPr>
          <p:spPr>
            <a:xfrm>
              <a:off x="0" y="0"/>
              <a:ext cx="1214438" cy="6604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200"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380" name="Shape 380"/>
            <p:cNvSpPr/>
            <p:nvPr/>
          </p:nvSpPr>
          <p:spPr>
            <a:xfrm>
              <a:off x="0" y="0"/>
              <a:ext cx="1214438" cy="624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mosto muto concentrato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ctr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chiarificato</a:t>
              </a:r>
            </a:p>
          </p:txBody>
        </p:sp>
      </p:grpSp>
      <p:sp>
        <p:nvSpPr>
          <p:cNvPr id="382" name="Shape 382"/>
          <p:cNvSpPr/>
          <p:nvPr/>
        </p:nvSpPr>
        <p:spPr>
          <a:xfrm>
            <a:off x="829309" y="1704022"/>
            <a:ext cx="1" cy="32385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83" name="Shape 383"/>
          <p:cNvSpPr/>
          <p:nvPr/>
        </p:nvSpPr>
        <p:spPr>
          <a:xfrm>
            <a:off x="830897" y="2308860"/>
            <a:ext cx="1" cy="306388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84" name="Shape 384"/>
          <p:cNvSpPr/>
          <p:nvPr/>
        </p:nvSpPr>
        <p:spPr>
          <a:xfrm>
            <a:off x="832484" y="2897822"/>
            <a:ext cx="1" cy="319089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85" name="Shape 385"/>
          <p:cNvSpPr/>
          <p:nvPr/>
        </p:nvSpPr>
        <p:spPr>
          <a:xfrm>
            <a:off x="6842125" y="2370137"/>
            <a:ext cx="773113" cy="1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388" name="Group 388"/>
          <p:cNvGrpSpPr/>
          <p:nvPr/>
        </p:nvGrpSpPr>
        <p:grpSpPr>
          <a:xfrm>
            <a:off x="7704137" y="2241549"/>
            <a:ext cx="1309688" cy="257176"/>
            <a:chOff x="0" y="0"/>
            <a:chExt cx="1309687" cy="257175"/>
          </a:xfrm>
        </p:grpSpPr>
        <p:sp>
          <p:nvSpPr>
            <p:cNvPr id="386" name="Shape 386"/>
            <p:cNvSpPr/>
            <p:nvPr/>
          </p:nvSpPr>
          <p:spPr>
            <a:xfrm>
              <a:off x="0" y="0"/>
              <a:ext cx="1309688" cy="257175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000">
                  <a:solidFill>
                    <a:srgbClr val="C44C9C"/>
                  </a:solidFill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387" name="Shape 387"/>
            <p:cNvSpPr/>
            <p:nvPr/>
          </p:nvSpPr>
          <p:spPr>
            <a:xfrm>
              <a:off x="0" y="0"/>
              <a:ext cx="1309688" cy="243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1000">
                  <a:solidFill>
                    <a:srgbClr val="C44C9C"/>
                  </a:solidFill>
                  <a:latin typeface="Tahoma Negreta"/>
                  <a:ea typeface="Tahoma Negreta"/>
                  <a:cs typeface="Tahoma Negreta"/>
                  <a:sym typeface="Tahoma Negreta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000">
                  <a:solidFill>
                    <a:srgbClr val="C44C9C"/>
                  </a:solidFill>
                </a:rPr>
                <a:t>aceto balsamico</a:t>
              </a:r>
            </a:p>
          </p:txBody>
        </p:sp>
      </p:grpSp>
      <p:sp>
        <p:nvSpPr>
          <p:cNvPr id="389" name="Shape 389"/>
          <p:cNvSpPr/>
          <p:nvPr/>
        </p:nvSpPr>
        <p:spPr>
          <a:xfrm>
            <a:off x="1511300" y="2641600"/>
            <a:ext cx="746125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0" algn="ctr"/>
            <a:r>
              <a:rPr sz="12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calore</a:t>
            </a:r>
            <a:r>
              <a:rPr sz="12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390" name="Shape 390"/>
          <p:cNvSpPr/>
          <p:nvPr/>
        </p:nvSpPr>
        <p:spPr>
          <a:xfrm flipH="1">
            <a:off x="1231900" y="2744787"/>
            <a:ext cx="319088" cy="1"/>
          </a:xfrm>
          <a:prstGeom prst="line">
            <a:avLst/>
          </a:prstGeom>
          <a:ln w="28575">
            <a:solidFill>
              <a:srgbClr val="FF00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91" name="Shape 391"/>
          <p:cNvSpPr/>
          <p:nvPr/>
        </p:nvSpPr>
        <p:spPr>
          <a:xfrm>
            <a:off x="457200" y="3255962"/>
            <a:ext cx="746125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2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200"/>
              <a:t>cottura</a:t>
            </a:r>
          </a:p>
        </p:txBody>
      </p:sp>
      <p:sp>
        <p:nvSpPr>
          <p:cNvPr id="392" name="Shape 392"/>
          <p:cNvSpPr/>
          <p:nvPr/>
        </p:nvSpPr>
        <p:spPr>
          <a:xfrm>
            <a:off x="1514475" y="3263900"/>
            <a:ext cx="746125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/>
          <a:p>
            <a:pPr lvl="0" algn="ctr"/>
            <a:r>
              <a:rPr sz="1200">
                <a:solidFill>
                  <a:srgbClr val="FF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acqua</a:t>
            </a:r>
            <a:r>
              <a:rPr sz="12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393" name="Shape 393"/>
          <p:cNvSpPr/>
          <p:nvPr/>
        </p:nvSpPr>
        <p:spPr>
          <a:xfrm>
            <a:off x="1258887" y="3377882"/>
            <a:ext cx="319088" cy="1"/>
          </a:xfrm>
          <a:prstGeom prst="line">
            <a:avLst/>
          </a:prstGeom>
          <a:ln w="28575">
            <a:solidFill>
              <a:srgbClr val="FF00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403" name="Group 403"/>
          <p:cNvGrpSpPr/>
          <p:nvPr/>
        </p:nvGrpSpPr>
        <p:grpSpPr>
          <a:xfrm>
            <a:off x="3498849" y="2673350"/>
            <a:ext cx="1552577" cy="1412875"/>
            <a:chOff x="0" y="0"/>
            <a:chExt cx="1552575" cy="1412875"/>
          </a:xfrm>
        </p:grpSpPr>
        <p:grpSp>
          <p:nvGrpSpPr>
            <p:cNvPr id="396" name="Group 396"/>
            <p:cNvGrpSpPr/>
            <p:nvPr/>
          </p:nvGrpSpPr>
          <p:grpSpPr>
            <a:xfrm>
              <a:off x="-1" y="3175"/>
              <a:ext cx="153989" cy="1408113"/>
              <a:chOff x="0" y="0"/>
              <a:chExt cx="153987" cy="1408112"/>
            </a:xfrm>
          </p:grpSpPr>
          <p:sp>
            <p:nvSpPr>
              <p:cNvPr id="394" name="Shape 394"/>
              <p:cNvSpPr/>
              <p:nvPr/>
            </p:nvSpPr>
            <p:spPr>
              <a:xfrm flipH="1">
                <a:off x="1587" y="0"/>
                <a:ext cx="152401" cy="714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395" name="Shape 395"/>
              <p:cNvSpPr/>
              <p:nvPr/>
            </p:nvSpPr>
            <p:spPr>
              <a:xfrm rot="10800000">
                <a:off x="0" y="693737"/>
                <a:ext cx="152400" cy="714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397" name="Shape 397"/>
            <p:cNvSpPr/>
            <p:nvPr/>
          </p:nvSpPr>
          <p:spPr>
            <a:xfrm>
              <a:off x="144462" y="1412875"/>
              <a:ext cx="126682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400" name="Group 400"/>
            <p:cNvGrpSpPr/>
            <p:nvPr/>
          </p:nvGrpSpPr>
          <p:grpSpPr>
            <a:xfrm>
              <a:off x="1398587" y="1587"/>
              <a:ext cx="153989" cy="1408113"/>
              <a:chOff x="0" y="0"/>
              <a:chExt cx="153987" cy="1408112"/>
            </a:xfrm>
          </p:grpSpPr>
          <p:sp>
            <p:nvSpPr>
              <p:cNvPr id="398" name="Shape 398"/>
              <p:cNvSpPr/>
              <p:nvPr/>
            </p:nvSpPr>
            <p:spPr>
              <a:xfrm>
                <a:off x="0" y="0"/>
                <a:ext cx="152400" cy="7143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399" name="Shape 399"/>
              <p:cNvSpPr/>
              <p:nvPr/>
            </p:nvSpPr>
            <p:spPr>
              <a:xfrm flipH="1" rot="10800000">
                <a:off x="1587" y="693737"/>
                <a:ext cx="152401" cy="714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01" name="Shape 401"/>
            <p:cNvSpPr/>
            <p:nvPr/>
          </p:nvSpPr>
          <p:spPr>
            <a:xfrm>
              <a:off x="152400" y="1587"/>
              <a:ext cx="56673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02" name="Shape 402"/>
            <p:cNvSpPr/>
            <p:nvPr/>
          </p:nvSpPr>
          <p:spPr>
            <a:xfrm>
              <a:off x="841375" y="0"/>
              <a:ext cx="56673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13" name="Group 413"/>
          <p:cNvGrpSpPr/>
          <p:nvPr/>
        </p:nvGrpSpPr>
        <p:grpSpPr>
          <a:xfrm>
            <a:off x="5475287" y="2670175"/>
            <a:ext cx="685801" cy="752475"/>
            <a:chOff x="0" y="0"/>
            <a:chExt cx="685800" cy="752475"/>
          </a:xfrm>
        </p:grpSpPr>
        <p:grpSp>
          <p:nvGrpSpPr>
            <p:cNvPr id="406" name="Group 406"/>
            <p:cNvGrpSpPr/>
            <p:nvPr/>
          </p:nvGrpSpPr>
          <p:grpSpPr>
            <a:xfrm>
              <a:off x="-1" y="1587"/>
              <a:ext cx="92076" cy="750888"/>
              <a:chOff x="0" y="0"/>
              <a:chExt cx="92075" cy="750887"/>
            </a:xfrm>
          </p:grpSpPr>
          <p:sp>
            <p:nvSpPr>
              <p:cNvPr id="404" name="Shape 404"/>
              <p:cNvSpPr/>
              <p:nvPr/>
            </p:nvSpPr>
            <p:spPr>
              <a:xfrm flipH="1">
                <a:off x="1587" y="0"/>
                <a:ext cx="90488" cy="390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05" name="Shape 405"/>
              <p:cNvSpPr/>
              <p:nvPr/>
            </p:nvSpPr>
            <p:spPr>
              <a:xfrm rot="10800000">
                <a:off x="0" y="360362"/>
                <a:ext cx="90488" cy="390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09" name="Group 409"/>
            <p:cNvGrpSpPr/>
            <p:nvPr/>
          </p:nvGrpSpPr>
          <p:grpSpPr>
            <a:xfrm>
              <a:off x="593725" y="1587"/>
              <a:ext cx="92076" cy="750888"/>
              <a:chOff x="0" y="0"/>
              <a:chExt cx="92075" cy="750887"/>
            </a:xfrm>
          </p:grpSpPr>
          <p:sp>
            <p:nvSpPr>
              <p:cNvPr id="407" name="Shape 407"/>
              <p:cNvSpPr/>
              <p:nvPr/>
            </p:nvSpPr>
            <p:spPr>
              <a:xfrm>
                <a:off x="0" y="0"/>
                <a:ext cx="90488" cy="390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08" name="Shape 408"/>
              <p:cNvSpPr/>
              <p:nvPr/>
            </p:nvSpPr>
            <p:spPr>
              <a:xfrm flipH="1" rot="10800000">
                <a:off x="1587" y="360362"/>
                <a:ext cx="90488" cy="390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10" name="Shape 410"/>
            <p:cNvSpPr/>
            <p:nvPr/>
          </p:nvSpPr>
          <p:spPr>
            <a:xfrm>
              <a:off x="87312" y="752475"/>
              <a:ext cx="50482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11" name="Shape 411"/>
            <p:cNvSpPr/>
            <p:nvPr/>
          </p:nvSpPr>
          <p:spPr>
            <a:xfrm>
              <a:off x="92075" y="0"/>
              <a:ext cx="20955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12" name="Shape 412"/>
            <p:cNvSpPr/>
            <p:nvPr/>
          </p:nvSpPr>
          <p:spPr>
            <a:xfrm>
              <a:off x="390525" y="3175"/>
              <a:ext cx="20955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23" name="Group 423"/>
          <p:cNvGrpSpPr/>
          <p:nvPr/>
        </p:nvGrpSpPr>
        <p:grpSpPr>
          <a:xfrm>
            <a:off x="6596062" y="2663825"/>
            <a:ext cx="460376" cy="306388"/>
            <a:chOff x="0" y="0"/>
            <a:chExt cx="460375" cy="306387"/>
          </a:xfrm>
        </p:grpSpPr>
        <p:grpSp>
          <p:nvGrpSpPr>
            <p:cNvPr id="416" name="Group 416"/>
            <p:cNvGrpSpPr/>
            <p:nvPr/>
          </p:nvGrpSpPr>
          <p:grpSpPr>
            <a:xfrm>
              <a:off x="-1" y="3175"/>
              <a:ext cx="52389" cy="303213"/>
              <a:chOff x="0" y="0"/>
              <a:chExt cx="52387" cy="303212"/>
            </a:xfrm>
          </p:grpSpPr>
          <p:sp>
            <p:nvSpPr>
              <p:cNvPr id="414" name="Shape 414"/>
              <p:cNvSpPr/>
              <p:nvPr/>
            </p:nvSpPr>
            <p:spPr>
              <a:xfrm flipH="1">
                <a:off x="1587" y="0"/>
                <a:ext cx="50801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15" name="Shape 415"/>
              <p:cNvSpPr/>
              <p:nvPr/>
            </p:nvSpPr>
            <p:spPr>
              <a:xfrm rot="10800000">
                <a:off x="0" y="141287"/>
                <a:ext cx="50800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19" name="Group 419"/>
            <p:cNvGrpSpPr/>
            <p:nvPr/>
          </p:nvGrpSpPr>
          <p:grpSpPr>
            <a:xfrm>
              <a:off x="407987" y="3175"/>
              <a:ext cx="52389" cy="303213"/>
              <a:chOff x="0" y="0"/>
              <a:chExt cx="52387" cy="303212"/>
            </a:xfrm>
          </p:grpSpPr>
          <p:sp>
            <p:nvSpPr>
              <p:cNvPr id="417" name="Shape 417"/>
              <p:cNvSpPr/>
              <p:nvPr/>
            </p:nvSpPr>
            <p:spPr>
              <a:xfrm>
                <a:off x="0" y="0"/>
                <a:ext cx="50800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18" name="Shape 418"/>
              <p:cNvSpPr/>
              <p:nvPr/>
            </p:nvSpPr>
            <p:spPr>
              <a:xfrm flipH="1" rot="10800000">
                <a:off x="1587" y="141287"/>
                <a:ext cx="50801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20" name="Shape 420"/>
            <p:cNvSpPr/>
            <p:nvPr/>
          </p:nvSpPr>
          <p:spPr>
            <a:xfrm>
              <a:off x="38100" y="306387"/>
              <a:ext cx="371475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21" name="Shape 421"/>
            <p:cNvSpPr/>
            <p:nvPr/>
          </p:nvSpPr>
          <p:spPr>
            <a:xfrm>
              <a:off x="47625" y="1587"/>
              <a:ext cx="14763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22" name="Shape 422"/>
            <p:cNvSpPr/>
            <p:nvPr/>
          </p:nvSpPr>
          <p:spPr>
            <a:xfrm>
              <a:off x="260350" y="0"/>
              <a:ext cx="14763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33" name="Group 433"/>
          <p:cNvGrpSpPr/>
          <p:nvPr/>
        </p:nvGrpSpPr>
        <p:grpSpPr>
          <a:xfrm>
            <a:off x="5473699" y="4021137"/>
            <a:ext cx="685802" cy="752476"/>
            <a:chOff x="0" y="0"/>
            <a:chExt cx="685800" cy="752475"/>
          </a:xfrm>
        </p:grpSpPr>
        <p:grpSp>
          <p:nvGrpSpPr>
            <p:cNvPr id="426" name="Group 426"/>
            <p:cNvGrpSpPr/>
            <p:nvPr/>
          </p:nvGrpSpPr>
          <p:grpSpPr>
            <a:xfrm>
              <a:off x="-1" y="1587"/>
              <a:ext cx="92076" cy="750888"/>
              <a:chOff x="0" y="0"/>
              <a:chExt cx="92075" cy="750887"/>
            </a:xfrm>
          </p:grpSpPr>
          <p:sp>
            <p:nvSpPr>
              <p:cNvPr id="424" name="Shape 424"/>
              <p:cNvSpPr/>
              <p:nvPr/>
            </p:nvSpPr>
            <p:spPr>
              <a:xfrm flipH="1">
                <a:off x="1587" y="0"/>
                <a:ext cx="90488" cy="390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25" name="Shape 425"/>
              <p:cNvSpPr/>
              <p:nvPr/>
            </p:nvSpPr>
            <p:spPr>
              <a:xfrm rot="10800000">
                <a:off x="0" y="360362"/>
                <a:ext cx="90488" cy="390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29" name="Group 429"/>
            <p:cNvGrpSpPr/>
            <p:nvPr/>
          </p:nvGrpSpPr>
          <p:grpSpPr>
            <a:xfrm>
              <a:off x="593725" y="1587"/>
              <a:ext cx="92076" cy="750888"/>
              <a:chOff x="0" y="0"/>
              <a:chExt cx="92075" cy="750887"/>
            </a:xfrm>
          </p:grpSpPr>
          <p:sp>
            <p:nvSpPr>
              <p:cNvPr id="427" name="Shape 427"/>
              <p:cNvSpPr/>
              <p:nvPr/>
            </p:nvSpPr>
            <p:spPr>
              <a:xfrm>
                <a:off x="0" y="0"/>
                <a:ext cx="90488" cy="390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28" name="Shape 428"/>
              <p:cNvSpPr/>
              <p:nvPr/>
            </p:nvSpPr>
            <p:spPr>
              <a:xfrm flipH="1" rot="10800000">
                <a:off x="1587" y="360362"/>
                <a:ext cx="90488" cy="390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30" name="Shape 430"/>
            <p:cNvSpPr/>
            <p:nvPr/>
          </p:nvSpPr>
          <p:spPr>
            <a:xfrm>
              <a:off x="87312" y="752475"/>
              <a:ext cx="50482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31" name="Shape 431"/>
            <p:cNvSpPr/>
            <p:nvPr/>
          </p:nvSpPr>
          <p:spPr>
            <a:xfrm>
              <a:off x="92075" y="0"/>
              <a:ext cx="20955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32" name="Shape 432"/>
            <p:cNvSpPr/>
            <p:nvPr/>
          </p:nvSpPr>
          <p:spPr>
            <a:xfrm>
              <a:off x="390525" y="3175"/>
              <a:ext cx="20955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43" name="Group 443"/>
          <p:cNvGrpSpPr/>
          <p:nvPr/>
        </p:nvGrpSpPr>
        <p:grpSpPr>
          <a:xfrm>
            <a:off x="5473699" y="4849812"/>
            <a:ext cx="685802" cy="752476"/>
            <a:chOff x="0" y="0"/>
            <a:chExt cx="685800" cy="752475"/>
          </a:xfrm>
        </p:grpSpPr>
        <p:grpSp>
          <p:nvGrpSpPr>
            <p:cNvPr id="436" name="Group 436"/>
            <p:cNvGrpSpPr/>
            <p:nvPr/>
          </p:nvGrpSpPr>
          <p:grpSpPr>
            <a:xfrm>
              <a:off x="-1" y="1587"/>
              <a:ext cx="92076" cy="750888"/>
              <a:chOff x="0" y="0"/>
              <a:chExt cx="92075" cy="750887"/>
            </a:xfrm>
          </p:grpSpPr>
          <p:sp>
            <p:nvSpPr>
              <p:cNvPr id="434" name="Shape 434"/>
              <p:cNvSpPr/>
              <p:nvPr/>
            </p:nvSpPr>
            <p:spPr>
              <a:xfrm flipH="1">
                <a:off x="1587" y="0"/>
                <a:ext cx="90488" cy="390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35" name="Shape 435"/>
              <p:cNvSpPr/>
              <p:nvPr/>
            </p:nvSpPr>
            <p:spPr>
              <a:xfrm rot="10800000">
                <a:off x="0" y="360362"/>
                <a:ext cx="90488" cy="390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39" name="Group 439"/>
            <p:cNvGrpSpPr/>
            <p:nvPr/>
          </p:nvGrpSpPr>
          <p:grpSpPr>
            <a:xfrm>
              <a:off x="593725" y="1587"/>
              <a:ext cx="92076" cy="750888"/>
              <a:chOff x="0" y="0"/>
              <a:chExt cx="92075" cy="750887"/>
            </a:xfrm>
          </p:grpSpPr>
          <p:sp>
            <p:nvSpPr>
              <p:cNvPr id="437" name="Shape 437"/>
              <p:cNvSpPr/>
              <p:nvPr/>
            </p:nvSpPr>
            <p:spPr>
              <a:xfrm>
                <a:off x="0" y="0"/>
                <a:ext cx="90488" cy="390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38" name="Shape 438"/>
              <p:cNvSpPr/>
              <p:nvPr/>
            </p:nvSpPr>
            <p:spPr>
              <a:xfrm flipH="1" rot="10800000">
                <a:off x="1587" y="360362"/>
                <a:ext cx="90488" cy="390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40" name="Shape 440"/>
            <p:cNvSpPr/>
            <p:nvPr/>
          </p:nvSpPr>
          <p:spPr>
            <a:xfrm>
              <a:off x="87312" y="752475"/>
              <a:ext cx="50482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41" name="Shape 441"/>
            <p:cNvSpPr/>
            <p:nvPr/>
          </p:nvSpPr>
          <p:spPr>
            <a:xfrm>
              <a:off x="92075" y="0"/>
              <a:ext cx="20955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42" name="Shape 442"/>
            <p:cNvSpPr/>
            <p:nvPr/>
          </p:nvSpPr>
          <p:spPr>
            <a:xfrm>
              <a:off x="390525" y="3175"/>
              <a:ext cx="20955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53" name="Group 453"/>
          <p:cNvGrpSpPr/>
          <p:nvPr/>
        </p:nvGrpSpPr>
        <p:grpSpPr>
          <a:xfrm>
            <a:off x="5472112" y="5676900"/>
            <a:ext cx="685801" cy="752475"/>
            <a:chOff x="0" y="0"/>
            <a:chExt cx="685800" cy="752475"/>
          </a:xfrm>
        </p:grpSpPr>
        <p:grpSp>
          <p:nvGrpSpPr>
            <p:cNvPr id="446" name="Group 446"/>
            <p:cNvGrpSpPr/>
            <p:nvPr/>
          </p:nvGrpSpPr>
          <p:grpSpPr>
            <a:xfrm>
              <a:off x="-1" y="1587"/>
              <a:ext cx="92076" cy="750888"/>
              <a:chOff x="0" y="0"/>
              <a:chExt cx="92075" cy="750887"/>
            </a:xfrm>
          </p:grpSpPr>
          <p:sp>
            <p:nvSpPr>
              <p:cNvPr id="444" name="Shape 444"/>
              <p:cNvSpPr/>
              <p:nvPr/>
            </p:nvSpPr>
            <p:spPr>
              <a:xfrm flipH="1">
                <a:off x="1587" y="0"/>
                <a:ext cx="90488" cy="390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45" name="Shape 445"/>
              <p:cNvSpPr/>
              <p:nvPr/>
            </p:nvSpPr>
            <p:spPr>
              <a:xfrm rot="10800000">
                <a:off x="0" y="360362"/>
                <a:ext cx="90488" cy="390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49" name="Group 449"/>
            <p:cNvGrpSpPr/>
            <p:nvPr/>
          </p:nvGrpSpPr>
          <p:grpSpPr>
            <a:xfrm>
              <a:off x="593725" y="1587"/>
              <a:ext cx="92076" cy="750888"/>
              <a:chOff x="0" y="0"/>
              <a:chExt cx="92075" cy="750887"/>
            </a:xfrm>
          </p:grpSpPr>
          <p:sp>
            <p:nvSpPr>
              <p:cNvPr id="447" name="Shape 447"/>
              <p:cNvSpPr/>
              <p:nvPr/>
            </p:nvSpPr>
            <p:spPr>
              <a:xfrm>
                <a:off x="0" y="0"/>
                <a:ext cx="90488" cy="3905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48" name="Shape 448"/>
              <p:cNvSpPr/>
              <p:nvPr/>
            </p:nvSpPr>
            <p:spPr>
              <a:xfrm flipH="1" rot="10800000">
                <a:off x="1587" y="360362"/>
                <a:ext cx="90488" cy="3905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50" name="Shape 450"/>
            <p:cNvSpPr/>
            <p:nvPr/>
          </p:nvSpPr>
          <p:spPr>
            <a:xfrm>
              <a:off x="87312" y="752475"/>
              <a:ext cx="50482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51" name="Shape 451"/>
            <p:cNvSpPr/>
            <p:nvPr/>
          </p:nvSpPr>
          <p:spPr>
            <a:xfrm>
              <a:off x="92075" y="0"/>
              <a:ext cx="20955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52" name="Shape 452"/>
            <p:cNvSpPr/>
            <p:nvPr/>
          </p:nvSpPr>
          <p:spPr>
            <a:xfrm>
              <a:off x="390525" y="3175"/>
              <a:ext cx="20955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63" name="Group 463"/>
          <p:cNvGrpSpPr/>
          <p:nvPr/>
        </p:nvGrpSpPr>
        <p:grpSpPr>
          <a:xfrm>
            <a:off x="6600824" y="4811712"/>
            <a:ext cx="460377" cy="306388"/>
            <a:chOff x="0" y="0"/>
            <a:chExt cx="460375" cy="306387"/>
          </a:xfrm>
        </p:grpSpPr>
        <p:grpSp>
          <p:nvGrpSpPr>
            <p:cNvPr id="456" name="Group 456"/>
            <p:cNvGrpSpPr/>
            <p:nvPr/>
          </p:nvGrpSpPr>
          <p:grpSpPr>
            <a:xfrm>
              <a:off x="-1" y="3175"/>
              <a:ext cx="52389" cy="303213"/>
              <a:chOff x="0" y="0"/>
              <a:chExt cx="52387" cy="303212"/>
            </a:xfrm>
          </p:grpSpPr>
          <p:sp>
            <p:nvSpPr>
              <p:cNvPr id="454" name="Shape 454"/>
              <p:cNvSpPr/>
              <p:nvPr/>
            </p:nvSpPr>
            <p:spPr>
              <a:xfrm flipH="1">
                <a:off x="1587" y="0"/>
                <a:ext cx="50801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55" name="Shape 455"/>
              <p:cNvSpPr/>
              <p:nvPr/>
            </p:nvSpPr>
            <p:spPr>
              <a:xfrm rot="10800000">
                <a:off x="0" y="141287"/>
                <a:ext cx="50800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59" name="Group 459"/>
            <p:cNvGrpSpPr/>
            <p:nvPr/>
          </p:nvGrpSpPr>
          <p:grpSpPr>
            <a:xfrm>
              <a:off x="407987" y="3175"/>
              <a:ext cx="52389" cy="303213"/>
              <a:chOff x="0" y="0"/>
              <a:chExt cx="52387" cy="303212"/>
            </a:xfrm>
          </p:grpSpPr>
          <p:sp>
            <p:nvSpPr>
              <p:cNvPr id="457" name="Shape 457"/>
              <p:cNvSpPr/>
              <p:nvPr/>
            </p:nvSpPr>
            <p:spPr>
              <a:xfrm>
                <a:off x="0" y="0"/>
                <a:ext cx="50800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58" name="Shape 458"/>
              <p:cNvSpPr/>
              <p:nvPr/>
            </p:nvSpPr>
            <p:spPr>
              <a:xfrm flipH="1" rot="10800000">
                <a:off x="1587" y="141287"/>
                <a:ext cx="50801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60" name="Shape 460"/>
            <p:cNvSpPr/>
            <p:nvPr/>
          </p:nvSpPr>
          <p:spPr>
            <a:xfrm>
              <a:off x="38100" y="306387"/>
              <a:ext cx="371475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61" name="Shape 461"/>
            <p:cNvSpPr/>
            <p:nvPr/>
          </p:nvSpPr>
          <p:spPr>
            <a:xfrm>
              <a:off x="47625" y="1587"/>
              <a:ext cx="14763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62" name="Shape 462"/>
            <p:cNvSpPr/>
            <p:nvPr/>
          </p:nvSpPr>
          <p:spPr>
            <a:xfrm>
              <a:off x="260350" y="0"/>
              <a:ext cx="14763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73" name="Group 473"/>
          <p:cNvGrpSpPr/>
          <p:nvPr/>
        </p:nvGrpSpPr>
        <p:grpSpPr>
          <a:xfrm>
            <a:off x="6599237" y="5172075"/>
            <a:ext cx="460376" cy="306388"/>
            <a:chOff x="0" y="0"/>
            <a:chExt cx="460375" cy="306387"/>
          </a:xfrm>
        </p:grpSpPr>
        <p:grpSp>
          <p:nvGrpSpPr>
            <p:cNvPr id="466" name="Group 466"/>
            <p:cNvGrpSpPr/>
            <p:nvPr/>
          </p:nvGrpSpPr>
          <p:grpSpPr>
            <a:xfrm>
              <a:off x="-1" y="3175"/>
              <a:ext cx="52389" cy="303213"/>
              <a:chOff x="0" y="0"/>
              <a:chExt cx="52387" cy="303212"/>
            </a:xfrm>
          </p:grpSpPr>
          <p:sp>
            <p:nvSpPr>
              <p:cNvPr id="464" name="Shape 464"/>
              <p:cNvSpPr/>
              <p:nvPr/>
            </p:nvSpPr>
            <p:spPr>
              <a:xfrm flipH="1">
                <a:off x="1587" y="0"/>
                <a:ext cx="50801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65" name="Shape 465"/>
              <p:cNvSpPr/>
              <p:nvPr/>
            </p:nvSpPr>
            <p:spPr>
              <a:xfrm rot="10800000">
                <a:off x="0" y="141287"/>
                <a:ext cx="50800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69" name="Group 469"/>
            <p:cNvGrpSpPr/>
            <p:nvPr/>
          </p:nvGrpSpPr>
          <p:grpSpPr>
            <a:xfrm>
              <a:off x="407987" y="3175"/>
              <a:ext cx="52389" cy="303213"/>
              <a:chOff x="0" y="0"/>
              <a:chExt cx="52387" cy="303212"/>
            </a:xfrm>
          </p:grpSpPr>
          <p:sp>
            <p:nvSpPr>
              <p:cNvPr id="467" name="Shape 467"/>
              <p:cNvSpPr/>
              <p:nvPr/>
            </p:nvSpPr>
            <p:spPr>
              <a:xfrm>
                <a:off x="0" y="0"/>
                <a:ext cx="50800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68" name="Shape 468"/>
              <p:cNvSpPr/>
              <p:nvPr/>
            </p:nvSpPr>
            <p:spPr>
              <a:xfrm flipH="1" rot="10800000">
                <a:off x="1587" y="141287"/>
                <a:ext cx="50801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70" name="Shape 470"/>
            <p:cNvSpPr/>
            <p:nvPr/>
          </p:nvSpPr>
          <p:spPr>
            <a:xfrm>
              <a:off x="38100" y="306387"/>
              <a:ext cx="371475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71" name="Shape 471"/>
            <p:cNvSpPr/>
            <p:nvPr/>
          </p:nvSpPr>
          <p:spPr>
            <a:xfrm>
              <a:off x="47625" y="1587"/>
              <a:ext cx="14763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72" name="Shape 472"/>
            <p:cNvSpPr/>
            <p:nvPr/>
          </p:nvSpPr>
          <p:spPr>
            <a:xfrm>
              <a:off x="260350" y="0"/>
              <a:ext cx="14763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83" name="Group 483"/>
          <p:cNvGrpSpPr/>
          <p:nvPr/>
        </p:nvGrpSpPr>
        <p:grpSpPr>
          <a:xfrm>
            <a:off x="6597649" y="5522912"/>
            <a:ext cx="460377" cy="306388"/>
            <a:chOff x="0" y="0"/>
            <a:chExt cx="460375" cy="306387"/>
          </a:xfrm>
        </p:grpSpPr>
        <p:grpSp>
          <p:nvGrpSpPr>
            <p:cNvPr id="476" name="Group 476"/>
            <p:cNvGrpSpPr/>
            <p:nvPr/>
          </p:nvGrpSpPr>
          <p:grpSpPr>
            <a:xfrm>
              <a:off x="-1" y="3175"/>
              <a:ext cx="52389" cy="303213"/>
              <a:chOff x="0" y="0"/>
              <a:chExt cx="52387" cy="303212"/>
            </a:xfrm>
          </p:grpSpPr>
          <p:sp>
            <p:nvSpPr>
              <p:cNvPr id="474" name="Shape 474"/>
              <p:cNvSpPr/>
              <p:nvPr/>
            </p:nvSpPr>
            <p:spPr>
              <a:xfrm flipH="1">
                <a:off x="1587" y="0"/>
                <a:ext cx="50801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75" name="Shape 475"/>
              <p:cNvSpPr/>
              <p:nvPr/>
            </p:nvSpPr>
            <p:spPr>
              <a:xfrm rot="10800000">
                <a:off x="0" y="141287"/>
                <a:ext cx="50800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79" name="Group 479"/>
            <p:cNvGrpSpPr/>
            <p:nvPr/>
          </p:nvGrpSpPr>
          <p:grpSpPr>
            <a:xfrm>
              <a:off x="407987" y="3175"/>
              <a:ext cx="52389" cy="303213"/>
              <a:chOff x="0" y="0"/>
              <a:chExt cx="52387" cy="303212"/>
            </a:xfrm>
          </p:grpSpPr>
          <p:sp>
            <p:nvSpPr>
              <p:cNvPr id="477" name="Shape 477"/>
              <p:cNvSpPr/>
              <p:nvPr/>
            </p:nvSpPr>
            <p:spPr>
              <a:xfrm>
                <a:off x="0" y="0"/>
                <a:ext cx="50800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78" name="Shape 478"/>
              <p:cNvSpPr/>
              <p:nvPr/>
            </p:nvSpPr>
            <p:spPr>
              <a:xfrm flipH="1" rot="10800000">
                <a:off x="1587" y="141287"/>
                <a:ext cx="50801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80" name="Shape 480"/>
            <p:cNvSpPr/>
            <p:nvPr/>
          </p:nvSpPr>
          <p:spPr>
            <a:xfrm>
              <a:off x="38100" y="306387"/>
              <a:ext cx="371475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81" name="Shape 481"/>
            <p:cNvSpPr/>
            <p:nvPr/>
          </p:nvSpPr>
          <p:spPr>
            <a:xfrm>
              <a:off x="47625" y="1587"/>
              <a:ext cx="14763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82" name="Shape 482"/>
            <p:cNvSpPr/>
            <p:nvPr/>
          </p:nvSpPr>
          <p:spPr>
            <a:xfrm>
              <a:off x="260350" y="0"/>
              <a:ext cx="14763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493" name="Group 493"/>
          <p:cNvGrpSpPr/>
          <p:nvPr/>
        </p:nvGrpSpPr>
        <p:grpSpPr>
          <a:xfrm>
            <a:off x="6596062" y="5864225"/>
            <a:ext cx="460376" cy="306388"/>
            <a:chOff x="0" y="0"/>
            <a:chExt cx="460375" cy="306387"/>
          </a:xfrm>
        </p:grpSpPr>
        <p:grpSp>
          <p:nvGrpSpPr>
            <p:cNvPr id="486" name="Group 486"/>
            <p:cNvGrpSpPr/>
            <p:nvPr/>
          </p:nvGrpSpPr>
          <p:grpSpPr>
            <a:xfrm>
              <a:off x="-1" y="3175"/>
              <a:ext cx="52389" cy="303213"/>
              <a:chOff x="0" y="0"/>
              <a:chExt cx="52387" cy="303212"/>
            </a:xfrm>
          </p:grpSpPr>
          <p:sp>
            <p:nvSpPr>
              <p:cNvPr id="484" name="Shape 484"/>
              <p:cNvSpPr/>
              <p:nvPr/>
            </p:nvSpPr>
            <p:spPr>
              <a:xfrm flipH="1">
                <a:off x="1587" y="0"/>
                <a:ext cx="50801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85" name="Shape 485"/>
              <p:cNvSpPr/>
              <p:nvPr/>
            </p:nvSpPr>
            <p:spPr>
              <a:xfrm rot="10800000">
                <a:off x="0" y="141287"/>
                <a:ext cx="50800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89" name="Group 489"/>
            <p:cNvGrpSpPr/>
            <p:nvPr/>
          </p:nvGrpSpPr>
          <p:grpSpPr>
            <a:xfrm>
              <a:off x="407987" y="3175"/>
              <a:ext cx="52389" cy="303213"/>
              <a:chOff x="0" y="0"/>
              <a:chExt cx="52387" cy="303212"/>
            </a:xfrm>
          </p:grpSpPr>
          <p:sp>
            <p:nvSpPr>
              <p:cNvPr id="487" name="Shape 487"/>
              <p:cNvSpPr/>
              <p:nvPr/>
            </p:nvSpPr>
            <p:spPr>
              <a:xfrm>
                <a:off x="0" y="0"/>
                <a:ext cx="50800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88" name="Shape 488"/>
              <p:cNvSpPr/>
              <p:nvPr/>
            </p:nvSpPr>
            <p:spPr>
              <a:xfrm flipH="1" rot="10800000">
                <a:off x="1587" y="141287"/>
                <a:ext cx="50801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490" name="Shape 490"/>
            <p:cNvSpPr/>
            <p:nvPr/>
          </p:nvSpPr>
          <p:spPr>
            <a:xfrm>
              <a:off x="38100" y="306387"/>
              <a:ext cx="371475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91" name="Shape 491"/>
            <p:cNvSpPr/>
            <p:nvPr/>
          </p:nvSpPr>
          <p:spPr>
            <a:xfrm>
              <a:off x="47625" y="1587"/>
              <a:ext cx="14763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92" name="Shape 492"/>
            <p:cNvSpPr/>
            <p:nvPr/>
          </p:nvSpPr>
          <p:spPr>
            <a:xfrm>
              <a:off x="260350" y="0"/>
              <a:ext cx="14763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grpSp>
        <p:nvGrpSpPr>
          <p:cNvPr id="503" name="Group 503"/>
          <p:cNvGrpSpPr/>
          <p:nvPr/>
        </p:nvGrpSpPr>
        <p:grpSpPr>
          <a:xfrm>
            <a:off x="6594474" y="6215062"/>
            <a:ext cx="460377" cy="306388"/>
            <a:chOff x="0" y="0"/>
            <a:chExt cx="460375" cy="306387"/>
          </a:xfrm>
        </p:grpSpPr>
        <p:grpSp>
          <p:nvGrpSpPr>
            <p:cNvPr id="496" name="Group 496"/>
            <p:cNvGrpSpPr/>
            <p:nvPr/>
          </p:nvGrpSpPr>
          <p:grpSpPr>
            <a:xfrm>
              <a:off x="-1" y="3175"/>
              <a:ext cx="52389" cy="303213"/>
              <a:chOff x="0" y="0"/>
              <a:chExt cx="52387" cy="303212"/>
            </a:xfrm>
          </p:grpSpPr>
          <p:sp>
            <p:nvSpPr>
              <p:cNvPr id="494" name="Shape 494"/>
              <p:cNvSpPr/>
              <p:nvPr/>
            </p:nvSpPr>
            <p:spPr>
              <a:xfrm flipH="1">
                <a:off x="1587" y="0"/>
                <a:ext cx="50801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95" name="Shape 495"/>
              <p:cNvSpPr/>
              <p:nvPr/>
            </p:nvSpPr>
            <p:spPr>
              <a:xfrm rot="10800000">
                <a:off x="0" y="141287"/>
                <a:ext cx="50800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499" name="Group 499"/>
            <p:cNvGrpSpPr/>
            <p:nvPr/>
          </p:nvGrpSpPr>
          <p:grpSpPr>
            <a:xfrm>
              <a:off x="407987" y="3175"/>
              <a:ext cx="52389" cy="303213"/>
              <a:chOff x="0" y="0"/>
              <a:chExt cx="52387" cy="303212"/>
            </a:xfrm>
          </p:grpSpPr>
          <p:sp>
            <p:nvSpPr>
              <p:cNvPr id="497" name="Shape 497"/>
              <p:cNvSpPr/>
              <p:nvPr/>
            </p:nvSpPr>
            <p:spPr>
              <a:xfrm>
                <a:off x="0" y="0"/>
                <a:ext cx="50800" cy="1619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498" name="Shape 498"/>
              <p:cNvSpPr/>
              <p:nvPr/>
            </p:nvSpPr>
            <p:spPr>
              <a:xfrm flipH="1" rot="10800000">
                <a:off x="1587" y="141287"/>
                <a:ext cx="50801" cy="1619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500" name="Shape 500"/>
            <p:cNvSpPr/>
            <p:nvPr/>
          </p:nvSpPr>
          <p:spPr>
            <a:xfrm>
              <a:off x="38100" y="306387"/>
              <a:ext cx="371475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01" name="Shape 501"/>
            <p:cNvSpPr/>
            <p:nvPr/>
          </p:nvSpPr>
          <p:spPr>
            <a:xfrm>
              <a:off x="47625" y="1587"/>
              <a:ext cx="147638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02" name="Shape 502"/>
            <p:cNvSpPr/>
            <p:nvPr/>
          </p:nvSpPr>
          <p:spPr>
            <a:xfrm>
              <a:off x="260350" y="0"/>
              <a:ext cx="14763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</p:grpSp>
      <p:sp>
        <p:nvSpPr>
          <p:cNvPr id="504" name="Shape 504"/>
          <p:cNvSpPr/>
          <p:nvPr/>
        </p:nvSpPr>
        <p:spPr>
          <a:xfrm>
            <a:off x="0" y="6659562"/>
            <a:ext cx="637222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70000"/>
              </a:lnSpc>
              <a:spcBef>
                <a:spcPts val="700"/>
              </a:spcBef>
              <a:defRPr sz="1200">
                <a:solidFill>
                  <a:srgbClr val="0000FF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0000FF"/>
                </a:solidFill>
              </a:rPr>
              <a:t>Tempo medio tra l’immissione nel 1° ed il prelievo dall’ ultimo vasello: 12 anni</a:t>
            </a:r>
          </a:p>
        </p:txBody>
      </p:sp>
      <p:sp>
        <p:nvSpPr>
          <p:cNvPr id="505" name="Shape 505"/>
          <p:cNvSpPr/>
          <p:nvPr/>
        </p:nvSpPr>
        <p:spPr>
          <a:xfrm>
            <a:off x="8381047" y="2616835"/>
            <a:ext cx="1" cy="1016001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06" name="Shape 506"/>
          <p:cNvSpPr/>
          <p:nvPr/>
        </p:nvSpPr>
        <p:spPr>
          <a:xfrm>
            <a:off x="8005762" y="3702050"/>
            <a:ext cx="746126" cy="17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0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000"/>
              <a:t>filtrazione</a:t>
            </a:r>
          </a:p>
        </p:txBody>
      </p:sp>
      <p:sp>
        <p:nvSpPr>
          <p:cNvPr id="507" name="Shape 507"/>
          <p:cNvSpPr/>
          <p:nvPr/>
        </p:nvSpPr>
        <p:spPr>
          <a:xfrm>
            <a:off x="8379459" y="3967797"/>
            <a:ext cx="1" cy="1016001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08" name="Shape 508"/>
          <p:cNvSpPr/>
          <p:nvPr/>
        </p:nvSpPr>
        <p:spPr>
          <a:xfrm>
            <a:off x="7994650" y="5043487"/>
            <a:ext cx="746125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0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000"/>
              <a:t>confezione</a:t>
            </a:r>
          </a:p>
        </p:txBody>
      </p:sp>
      <p:sp>
        <p:nvSpPr>
          <p:cNvPr id="509" name="Shape 509"/>
          <p:cNvSpPr/>
          <p:nvPr/>
        </p:nvSpPr>
        <p:spPr>
          <a:xfrm>
            <a:off x="4226559" y="2370772"/>
            <a:ext cx="1" cy="293689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0" name="Shape 510"/>
          <p:cNvSpPr/>
          <p:nvPr/>
        </p:nvSpPr>
        <p:spPr>
          <a:xfrm>
            <a:off x="296862" y="3863975"/>
            <a:ext cx="1069976" cy="20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2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200"/>
              <a:t>decantazione</a:t>
            </a:r>
          </a:p>
        </p:txBody>
      </p:sp>
      <p:sp>
        <p:nvSpPr>
          <p:cNvPr id="511" name="Shape 511"/>
          <p:cNvSpPr/>
          <p:nvPr/>
        </p:nvSpPr>
        <p:spPr>
          <a:xfrm>
            <a:off x="830897" y="4139247"/>
            <a:ext cx="1" cy="285751"/>
          </a:xfrm>
          <a:prstGeom prst="line">
            <a:avLst/>
          </a:prstGeom>
          <a:ln w="28575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2" name="Shape 512"/>
          <p:cNvSpPr/>
          <p:nvPr/>
        </p:nvSpPr>
        <p:spPr>
          <a:xfrm>
            <a:off x="1590675" y="4865687"/>
            <a:ext cx="1328738" cy="1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3" name="Shape 513"/>
          <p:cNvSpPr/>
          <p:nvPr/>
        </p:nvSpPr>
        <p:spPr>
          <a:xfrm flipV="1">
            <a:off x="2920364" y="2361247"/>
            <a:ext cx="1" cy="2516188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4" name="Shape 514"/>
          <p:cNvSpPr/>
          <p:nvPr/>
        </p:nvSpPr>
        <p:spPr>
          <a:xfrm>
            <a:off x="6806247" y="2367597"/>
            <a:ext cx="1" cy="293689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5" name="Shape 515"/>
          <p:cNvSpPr/>
          <p:nvPr/>
        </p:nvSpPr>
        <p:spPr>
          <a:xfrm>
            <a:off x="5801359" y="2367597"/>
            <a:ext cx="1" cy="293689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6" name="Shape 516"/>
          <p:cNvSpPr/>
          <p:nvPr/>
        </p:nvSpPr>
        <p:spPr>
          <a:xfrm flipV="1">
            <a:off x="4261802" y="3169284"/>
            <a:ext cx="1" cy="909639"/>
          </a:xfrm>
          <a:prstGeom prst="line">
            <a:avLst/>
          </a:prstGeom>
          <a:ln w="28575">
            <a:solidFill>
              <a:srgbClr val="C44C9C"/>
            </a:solidFill>
            <a:prstDash val="sysDot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7" name="Shape 517"/>
          <p:cNvSpPr/>
          <p:nvPr/>
        </p:nvSpPr>
        <p:spPr>
          <a:xfrm>
            <a:off x="3810000" y="3352800"/>
            <a:ext cx="438150" cy="231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 sz="900">
                <a:solidFill>
                  <a:srgbClr val="C44C9C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>
                <a:solidFill>
                  <a:srgbClr val="C44C9C"/>
                </a:solidFill>
              </a:rPr>
              <a:t>2/3</a:t>
            </a:r>
          </a:p>
        </p:txBody>
      </p:sp>
      <p:sp>
        <p:nvSpPr>
          <p:cNvPr id="518" name="Shape 518"/>
          <p:cNvSpPr/>
          <p:nvPr/>
        </p:nvSpPr>
        <p:spPr>
          <a:xfrm flipV="1">
            <a:off x="4309427" y="2372360"/>
            <a:ext cx="1" cy="1636713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19" name="Shape 519"/>
          <p:cNvSpPr/>
          <p:nvPr/>
        </p:nvSpPr>
        <p:spPr>
          <a:xfrm>
            <a:off x="4297362" y="2371725"/>
            <a:ext cx="1512888" cy="0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0" name="Shape 520"/>
          <p:cNvSpPr/>
          <p:nvPr/>
        </p:nvSpPr>
        <p:spPr>
          <a:xfrm flipV="1">
            <a:off x="5846127" y="2370772"/>
            <a:ext cx="1" cy="946151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1" name="Shape 521"/>
          <p:cNvSpPr/>
          <p:nvPr/>
        </p:nvSpPr>
        <p:spPr>
          <a:xfrm>
            <a:off x="5834062" y="2368550"/>
            <a:ext cx="984251" cy="0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2" name="Shape 522"/>
          <p:cNvSpPr/>
          <p:nvPr/>
        </p:nvSpPr>
        <p:spPr>
          <a:xfrm flipV="1">
            <a:off x="6858952" y="2370772"/>
            <a:ext cx="1" cy="530226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3" name="Shape 523"/>
          <p:cNvSpPr/>
          <p:nvPr/>
        </p:nvSpPr>
        <p:spPr>
          <a:xfrm flipV="1">
            <a:off x="5774690" y="2970847"/>
            <a:ext cx="1" cy="452439"/>
          </a:xfrm>
          <a:prstGeom prst="line">
            <a:avLst/>
          </a:prstGeom>
          <a:ln w="28575">
            <a:solidFill>
              <a:srgbClr val="C44C9C"/>
            </a:solidFill>
            <a:prstDash val="sysDot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4" name="Shape 524"/>
          <p:cNvSpPr/>
          <p:nvPr/>
        </p:nvSpPr>
        <p:spPr>
          <a:xfrm>
            <a:off x="5399087" y="2941637"/>
            <a:ext cx="438151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 sz="900">
                <a:solidFill>
                  <a:srgbClr val="C44C9C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>
                <a:solidFill>
                  <a:srgbClr val="C44C9C"/>
                </a:solidFill>
              </a:rPr>
              <a:t>2/3</a:t>
            </a:r>
          </a:p>
        </p:txBody>
      </p:sp>
      <p:sp>
        <p:nvSpPr>
          <p:cNvPr id="525" name="Shape 525"/>
          <p:cNvSpPr/>
          <p:nvPr/>
        </p:nvSpPr>
        <p:spPr>
          <a:xfrm flipV="1">
            <a:off x="6784340" y="2761297"/>
            <a:ext cx="1" cy="204789"/>
          </a:xfrm>
          <a:prstGeom prst="line">
            <a:avLst/>
          </a:prstGeom>
          <a:ln w="28575">
            <a:solidFill>
              <a:srgbClr val="C44C9C"/>
            </a:solidFill>
            <a:prstDash val="sysDot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6" name="Shape 526"/>
          <p:cNvSpPr/>
          <p:nvPr/>
        </p:nvSpPr>
        <p:spPr>
          <a:xfrm>
            <a:off x="6261100" y="2717800"/>
            <a:ext cx="423863" cy="231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 sz="900">
                <a:solidFill>
                  <a:srgbClr val="C44C9C"/>
                </a:solidFill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>
                <a:solidFill>
                  <a:srgbClr val="C44C9C"/>
                </a:solidFill>
              </a:rPr>
              <a:t>2/3</a:t>
            </a:r>
          </a:p>
        </p:txBody>
      </p:sp>
      <p:sp>
        <p:nvSpPr>
          <p:cNvPr id="527" name="Shape 527"/>
          <p:cNvSpPr/>
          <p:nvPr/>
        </p:nvSpPr>
        <p:spPr>
          <a:xfrm>
            <a:off x="5418137" y="3554412"/>
            <a:ext cx="869951" cy="17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0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000"/>
              <a:t>2°vasello</a:t>
            </a:r>
          </a:p>
        </p:txBody>
      </p:sp>
      <p:sp>
        <p:nvSpPr>
          <p:cNvPr id="528" name="Shape 528"/>
          <p:cNvSpPr/>
          <p:nvPr/>
        </p:nvSpPr>
        <p:spPr>
          <a:xfrm>
            <a:off x="6454775" y="3238500"/>
            <a:ext cx="869950" cy="17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2700" tIns="12700" rIns="12700" bIns="12700">
            <a:spAutoFit/>
          </a:bodyPr>
          <a:lstStyle>
            <a:lvl1pPr algn="ctr">
              <a:defRPr sz="10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1000"/>
              <a:t>3°vasello</a:t>
            </a:r>
          </a:p>
        </p:txBody>
      </p:sp>
      <p:sp>
        <p:nvSpPr>
          <p:cNvPr id="529" name="Shape 529"/>
          <p:cNvSpPr/>
          <p:nvPr/>
        </p:nvSpPr>
        <p:spPr>
          <a:xfrm>
            <a:off x="4305300" y="2370137"/>
            <a:ext cx="850900" cy="1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0" name="Shape 530"/>
          <p:cNvSpPr/>
          <p:nvPr/>
        </p:nvSpPr>
        <p:spPr>
          <a:xfrm flipH="1">
            <a:off x="5158422" y="2370772"/>
            <a:ext cx="1" cy="3690938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1" name="Shape 531"/>
          <p:cNvSpPr/>
          <p:nvPr/>
        </p:nvSpPr>
        <p:spPr>
          <a:xfrm>
            <a:off x="5156200" y="4389437"/>
            <a:ext cx="222250" cy="1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2" name="Shape 532"/>
          <p:cNvSpPr/>
          <p:nvPr/>
        </p:nvSpPr>
        <p:spPr>
          <a:xfrm>
            <a:off x="5168900" y="5297487"/>
            <a:ext cx="222250" cy="1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3" name="Shape 533"/>
          <p:cNvSpPr/>
          <p:nvPr/>
        </p:nvSpPr>
        <p:spPr>
          <a:xfrm>
            <a:off x="5153025" y="6053137"/>
            <a:ext cx="222250" cy="1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4" name="Shape 534"/>
          <p:cNvSpPr/>
          <p:nvPr/>
        </p:nvSpPr>
        <p:spPr>
          <a:xfrm>
            <a:off x="7743825" y="1947862"/>
            <a:ext cx="12192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spcBef>
                <a:spcPts val="700"/>
              </a:spcBef>
            </a:pPr>
            <a:r>
              <a:rPr sz="800">
                <a:solidFill>
                  <a:srgbClr val="C44C9C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50% max del vol.</a:t>
            </a:r>
            <a:r>
              <a:rPr sz="1200">
                <a:latin typeface="Tahoma"/>
                <a:ea typeface="Tahoma"/>
                <a:cs typeface="Tahoma"/>
                <a:sym typeface="Tahoma"/>
              </a:rPr>
              <a:t> </a:t>
            </a:r>
          </a:p>
        </p:txBody>
      </p:sp>
      <p:sp>
        <p:nvSpPr>
          <p:cNvPr id="535" name="Shape 535"/>
          <p:cNvSpPr/>
          <p:nvPr/>
        </p:nvSpPr>
        <p:spPr>
          <a:xfrm flipH="1">
            <a:off x="5851525" y="2371407"/>
            <a:ext cx="474663" cy="1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6" name="Shape 536"/>
          <p:cNvSpPr/>
          <p:nvPr/>
        </p:nvSpPr>
        <p:spPr>
          <a:xfrm flipH="1">
            <a:off x="6322059" y="2364422"/>
            <a:ext cx="1" cy="4029076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7" name="Shape 537"/>
          <p:cNvSpPr/>
          <p:nvPr/>
        </p:nvSpPr>
        <p:spPr>
          <a:xfrm>
            <a:off x="6318250" y="4968875"/>
            <a:ext cx="222250" cy="0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8" name="Shape 538"/>
          <p:cNvSpPr/>
          <p:nvPr/>
        </p:nvSpPr>
        <p:spPr>
          <a:xfrm>
            <a:off x="6318250" y="5337175"/>
            <a:ext cx="222250" cy="0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39" name="Shape 539"/>
          <p:cNvSpPr/>
          <p:nvPr/>
        </p:nvSpPr>
        <p:spPr>
          <a:xfrm>
            <a:off x="6318250" y="5667375"/>
            <a:ext cx="222250" cy="0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40" name="Shape 540"/>
          <p:cNvSpPr/>
          <p:nvPr/>
        </p:nvSpPr>
        <p:spPr>
          <a:xfrm>
            <a:off x="6318250" y="6029325"/>
            <a:ext cx="222250" cy="0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41" name="Shape 541"/>
          <p:cNvSpPr/>
          <p:nvPr/>
        </p:nvSpPr>
        <p:spPr>
          <a:xfrm>
            <a:off x="6318250" y="6384925"/>
            <a:ext cx="222250" cy="0"/>
          </a:xfrm>
          <a:prstGeom prst="line">
            <a:avLst/>
          </a:prstGeom>
          <a:ln w="28575">
            <a:solidFill>
              <a:srgbClr val="C44C9C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42" name="Shape 542"/>
          <p:cNvSpPr/>
          <p:nvPr/>
        </p:nvSpPr>
        <p:spPr>
          <a:xfrm>
            <a:off x="3502025" y="3194050"/>
            <a:ext cx="1535113" cy="0"/>
          </a:xfrm>
          <a:prstGeom prst="line">
            <a:avLst/>
          </a:prstGeom>
          <a:ln>
            <a:solidFill>
              <a:srgbClr val="C44C9C"/>
            </a:solidFill>
            <a:prstDash val="sysDot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545" name="Group 545"/>
          <p:cNvGrpSpPr/>
          <p:nvPr/>
        </p:nvGrpSpPr>
        <p:grpSpPr>
          <a:xfrm>
            <a:off x="1514475" y="4664080"/>
            <a:ext cx="2867025" cy="1841496"/>
            <a:chOff x="0" y="0"/>
            <a:chExt cx="2867025" cy="1841494"/>
          </a:xfrm>
        </p:grpSpPr>
        <p:sp>
          <p:nvSpPr>
            <p:cNvPr id="543" name="Shape 543"/>
            <p:cNvSpPr/>
            <p:nvPr/>
          </p:nvSpPr>
          <p:spPr>
            <a:xfrm>
              <a:off x="0" y="0"/>
              <a:ext cx="2867025" cy="184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7188"/>
                  </a:moveTo>
                  <a:lnTo>
                    <a:pt x="3600" y="7188"/>
                  </a:lnTo>
                  <a:cubicBezTo>
                    <a:pt x="1612" y="7188"/>
                    <a:pt x="0" y="8263"/>
                    <a:pt x="0" y="9590"/>
                  </a:cubicBezTo>
                  <a:lnTo>
                    <a:pt x="0" y="9590"/>
                  </a:lnTo>
                  <a:lnTo>
                    <a:pt x="0" y="19198"/>
                  </a:lnTo>
                  <a:cubicBezTo>
                    <a:pt x="0" y="20525"/>
                    <a:pt x="1612" y="21600"/>
                    <a:pt x="3600" y="21600"/>
                  </a:cubicBezTo>
                  <a:lnTo>
                    <a:pt x="18000" y="21600"/>
                  </a:lnTo>
                  <a:cubicBezTo>
                    <a:pt x="19988" y="21600"/>
                    <a:pt x="21600" y="20525"/>
                    <a:pt x="21600" y="19198"/>
                  </a:cubicBezTo>
                  <a:lnTo>
                    <a:pt x="21600" y="9590"/>
                  </a:lnTo>
                  <a:cubicBezTo>
                    <a:pt x="21600" y="8263"/>
                    <a:pt x="19988" y="7188"/>
                    <a:pt x="18000" y="7188"/>
                  </a:cubicBezTo>
                  <a:lnTo>
                    <a:pt x="18873" y="0"/>
                  </a:lnTo>
                  <a:lnTo>
                    <a:pt x="12600" y="7188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solidFill>
                <a:srgbClr val="008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just">
                <a:defRPr sz="1200">
                  <a:latin typeface="Tahoma Negreta"/>
                  <a:ea typeface="Tahoma Negreta"/>
                  <a:cs typeface="Tahoma Negreta"/>
                  <a:sym typeface="Tahoma Negreta"/>
                </a:defRPr>
              </a:pPr>
            </a:p>
          </p:txBody>
        </p:sp>
        <p:sp>
          <p:nvSpPr>
            <p:cNvPr id="544" name="Shape 544"/>
            <p:cNvSpPr/>
            <p:nvPr/>
          </p:nvSpPr>
          <p:spPr>
            <a:xfrm>
              <a:off x="104991" y="657766"/>
              <a:ext cx="2657043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Nel primo vasello, che è stato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avviato da tempo, inizia la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fermentazione alcolica e quella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acetica contemporaneamente,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entrambe avviate da lieviti ed</a:t>
              </a:r>
              <a:endParaRPr sz="1200">
                <a:latin typeface="Tahoma Negreta"/>
                <a:ea typeface="Tahoma Negreta"/>
                <a:cs typeface="Tahoma Negreta"/>
                <a:sym typeface="Tahoma Negreta"/>
              </a:endParaRPr>
            </a:p>
            <a:p>
              <a:pPr lvl="0" algn="just"/>
              <a:r>
                <a:rPr sz="1200">
                  <a:latin typeface="Tahoma Negreta"/>
                  <a:ea typeface="Tahoma Negreta"/>
                  <a:cs typeface="Tahoma Negreta"/>
                  <a:sym typeface="Tahoma Negreta"/>
                </a:rPr>
                <a:t> acetobatteri già presenti</a:t>
              </a:r>
            </a:p>
          </p:txBody>
        </p:sp>
      </p:grpSp>
      <p:sp>
        <p:nvSpPr>
          <p:cNvPr id="546" name="Shape 546"/>
          <p:cNvSpPr/>
          <p:nvPr/>
        </p:nvSpPr>
        <p:spPr>
          <a:xfrm>
            <a:off x="2922587" y="2373312"/>
            <a:ext cx="1312863" cy="1"/>
          </a:xfrm>
          <a:prstGeom prst="line">
            <a:avLst/>
          </a:prstGeom>
          <a:ln w="28575">
            <a:solidFill>
              <a:srgbClr val="C44C9C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47" name="Shape 547"/>
          <p:cNvSpPr/>
          <p:nvPr/>
        </p:nvSpPr>
        <p:spPr>
          <a:xfrm>
            <a:off x="5905500" y="1143000"/>
            <a:ext cx="3086101" cy="1092835"/>
          </a:xfrm>
          <a:prstGeom prst="rect">
            <a:avLst/>
          </a:prstGeom>
          <a:solidFill>
            <a:srgbClr val="FFFF00"/>
          </a:solidFill>
          <a:ln w="15875">
            <a:solidFill>
              <a:srgbClr val="008000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la necessità di commercializzare</a:t>
            </a:r>
            <a:endParaRPr sz="12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quantità elevate di prodotto, pur</a:t>
            </a:r>
            <a:endParaRPr sz="12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 mantenendo le specifiche qualità, ha</a:t>
            </a:r>
            <a:endParaRPr sz="1200"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spcBef>
                <a:spcPts val="700"/>
              </a:spcBef>
            </a:pPr>
            <a:r>
              <a:rPr sz="1200">
                <a:latin typeface="Tahoma Negreta"/>
                <a:ea typeface="Tahoma Negreta"/>
                <a:cs typeface="Tahoma Negreta"/>
                <a:sym typeface="Tahoma Negreta"/>
              </a:rPr>
              <a:t> obbligato alla produzione in serie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3" dur="3000"/>
                                        <p:tgtEl>
                                          <p:spTgt spid="3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6" dur="3000"/>
                                        <p:tgtEl>
                                          <p:spTgt spid="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0" dur="3000"/>
                                        <p:tgtEl>
                                          <p:spTgt spid="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nodeType="afterEffect" presetClass="entr" presetSubtype="6" presetID="18" grpId="2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4" dur="3000"/>
                                        <p:tgtEl>
                                          <p:spTgt spid="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nodeType="afterEffect" presetClass="entr" presetSubtype="6" presetID="18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8" dur="3000"/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nodeType="afterEffect" presetClass="entr" presetSubtype="6" presetID="18" grpId="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8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nodeType="afterEffect" presetClass="entr" presetSubtype="0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nodeType="afterEffect" presetClass="entr" presetSubtype="6" presetID="18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46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nodeType="afterEffect" presetClass="entr" presetSubtype="0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0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5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nodeType="afterEffect" presetClass="entr" presetSubtype="9" presetID="18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59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nodeType="afterEffect" presetClass="entr" presetSubtype="6" presetID="18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63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nodeType="afterEffect" presetClass="entr" presetSubtype="0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7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nodeType="afterEffect" presetClass="entr" presetSubtype="6" presetID="18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71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nodeType="afterEffect" presetClass="entr" presetSubtype="0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5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nodeType="afterEffect" presetClass="entr" presetSubtype="6" presetID="18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79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nodeType="afterEffect" presetClass="entr" presetSubtype="0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3" dur="1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nodeType="afterEffect" presetClass="entr" presetSubtype="6" presetID="18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87" dur="10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nodeType="afterEffect" presetClass="entr" presetSubtype="0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91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presetClass="entr" presetSubtype="6" presetID="18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96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nodeType="afterEffect" presetClass="entr" presetSubtype="0" presetID="10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0" dur="2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presetClass="entr" presetSubtype="6" presetID="18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05" dur="1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nodeType="afterEffect" presetClass="entr" presetSubtype="3" presetID="18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09" dur="10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nodeType="afterEffect" presetClass="entr" presetSubtype="6" presetID="18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13"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nodeType="afterEffect" presetClass="entr" presetSubtype="6" presetID="18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17" dur="10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nodeType="afterEffect" presetClass="entr" presetSubtype="0" presetID="1" grpId="24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nodeType="afterEffect" presetClass="entr" presetSubtype="9" presetID="18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24" dur="2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000"/>
                            </p:stCondLst>
                            <p:childTnLst>
                              <p:par>
                                <p:cTn id="126" nodeType="afterEffect" presetClass="entr" presetSubtype="6" presetID="18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28" dur="1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nodeType="afterEffect" presetClass="entr" presetSubtype="0" presetID="10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32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500"/>
                            </p:stCondLst>
                            <p:childTnLst>
                              <p:par>
                                <p:cTn id="134" nodeType="afterEffect" presetClass="entr" presetSubtype="3" presetID="18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id="136"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nodeType="afterEffect" presetClass="exit" presetSubtype="0" presetID="10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39" dur="2000" fill="hold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presetClass="entr" presetSubtype="0" presetID="10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5" dur="2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nodeType="afterEffect" presetClass="entr" presetSubtype="6" presetID="18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8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49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nodeType="afterEffect" presetClass="entr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2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nodeType="afterEffect" presetClass="entr" presetSubtype="9" presetID="18" grpId="33" fill="hold">
                                  <p:stCondLst>
                                    <p:cond delay="2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56" dur="10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500"/>
                            </p:stCondLst>
                            <p:childTnLst>
                              <p:par>
                                <p:cTn id="158" nodeType="afterEffect" presetClass="entr" presetSubtype="6" presetID="18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9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60" dur="10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6500"/>
                            </p:stCondLst>
                            <p:childTnLst>
                              <p:par>
                                <p:cTn id="162" nodeType="afterEffect" presetClass="entr" presetSubtype="6" presetID="18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164" dur="1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7500"/>
                            </p:stCondLst>
                            <p:childTnLst>
                              <p:par>
                                <p:cTn id="166" nodeType="afterEffect" presetClass="entr" presetSubtype="9" presetID="18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7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168" dur="10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8500"/>
                            </p:stCondLst>
                            <p:childTnLst>
                              <p:par>
                                <p:cTn id="170" nodeType="afterEffect" presetClass="entr" presetSubtype="0" presetID="10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1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2" dur="20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4" nodeType="afterEffect" presetClass="entr" presetSubtype="0" presetID="10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6" dur="2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presetClass="exit" presetSubtype="0" presetID="10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80" dur="1000" fill="hold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nodeType="afterEffect" presetClass="entr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4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nodeType="afterEffect" presetClass="exit" presetSubtype="0" presetID="10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87" dur="3000" fill="hold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000"/>
                            </p:stCondLst>
                            <p:childTnLst>
                              <p:par>
                                <p:cTn id="190" nodeType="afterEffect" presetClass="exit" presetSubtype="0" presetID="10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91" dur="3000" fill="hold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7000"/>
                            </p:stCondLst>
                            <p:childTnLst>
                              <p:par>
                                <p:cTn id="194" nodeType="afterEffect" presetClass="exit" presetSubtype="0" presetID="10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95" dur="3000" fill="hold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8" nodeType="afterEffect" presetClass="exit" presetSubtype="0" presetID="10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199" dur="3000" fill="hold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2" nodeType="afterEffect" presetClass="exit" presetSubtype="0" presetID="10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03" dur="2000" fill="hold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6" nodeType="afterEffect" presetClass="entr" presetSubtype="9" presetID="18" grpId="46" fill="hold">
                                  <p:stCondLst>
                                    <p:cond delay="1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7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08"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0" nodeType="afterEffect" presetClass="entr" presetSubtype="6" presetID="18" grpId="4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1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12" dur="10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4" nodeType="afterEffect" presetClass="entr" presetSubtype="6" presetID="18" grpId="4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5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16" dur="10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9000"/>
                            </p:stCondLst>
                            <p:childTnLst>
                              <p:par>
                                <p:cTn id="218" nodeType="afterEffect" presetClass="entr" presetSubtype="9" presetID="18" grpId="4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9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20" dur="1000"/>
                                        <p:tgtEl>
                                          <p:spTgt spid="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22" nodeType="afterEffect" presetClass="entr" presetSubtype="0" presetID="10" grpId="5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3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4" dur="2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presetClass="entr" presetSubtype="9" presetID="18" grpId="5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8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id="229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000"/>
                            </p:stCondLst>
                            <p:childTnLst>
                              <p:par>
                                <p:cTn id="231" nodeType="afterEffect" presetClass="entr" presetSubtype="6" presetID="18" grpId="5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2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33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000"/>
                            </p:stCondLst>
                            <p:childTnLst>
                              <p:par>
                                <p:cTn id="235" nodeType="afterEffect" presetClass="entr" presetSubtype="0" presetID="10" grpId="5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7" dur="2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000"/>
                            </p:stCondLst>
                            <p:childTnLst>
                              <p:par>
                                <p:cTn id="239" nodeType="afterEffect" presetClass="entr" presetSubtype="0" presetID="10" grpId="5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41" dur="2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6000"/>
                            </p:stCondLst>
                            <p:childTnLst>
                              <p:par>
                                <p:cTn id="243" nodeType="afterEffect" presetClass="entr" presetSubtype="6" presetID="18" grpId="5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4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45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7000"/>
                            </p:stCondLst>
                            <p:childTnLst>
                              <p:par>
                                <p:cTn id="247" nodeType="afterEffect" presetClass="entr" presetSubtype="0" presetID="10" grpId="5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8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49" dur="1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000"/>
                            </p:stCondLst>
                            <p:childTnLst>
                              <p:par>
                                <p:cTn id="251" nodeType="afterEffect" presetClass="entr" presetSubtype="6" presetID="18" grpId="5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2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53" dur="10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5" nodeType="afterEffect" presetClass="entr" presetSubtype="0" presetID="10" grpId="5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6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7" dur="10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9" nodeType="afterEffect" presetClass="exit" presetSubtype="0" presetID="10" grpId="5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60" dur="3000" fill="hold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3" nodeType="afterEffect" presetClass="exit" presetSubtype="0" presetID="10" grpId="6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64" dur="3000" fill="hold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67" nodeType="afterEffect" presetClass="exit" presetSubtype="0" presetID="10" grpId="6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68" dur="3000" fill="hold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271" nodeType="afterEffect" presetClass="exit" presetSubtype="0" presetID="10" grpId="6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72" dur="2000" fill="hold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75" nodeType="afterEffect" presetClass="exit" presetSubtype="0" presetID="10" grpId="6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76" dur="2000" fill="hold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3000"/>
                            </p:stCondLst>
                            <p:childTnLst>
                              <p:par>
                                <p:cTn id="279" nodeType="afterEffect" presetClass="exit" presetSubtype="0" presetID="10" grpId="6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80" dur="2000" fill="hold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283" nodeType="afterEffect" presetClass="exit" presetSubtype="0" presetID="10" grpId="6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84" dur="2000" fill="hold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7000"/>
                            </p:stCondLst>
                            <p:childTnLst>
                              <p:par>
                                <p:cTn id="287" nodeType="afterEffect" presetClass="exit" presetSubtype="0" presetID="10" grpId="6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288" dur="2000" fill="hold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presetClass="entr" presetSubtype="6" presetID="18" grpId="6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3" fill="hold"/>
                                        <p:tgtEl>
                                          <p:spTgt spid="5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94" dur="2000"/>
                                        <p:tgtEl>
                                          <p:spTgt spid="5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Class="entr" presetSubtype="6" presetID="18" grpId="6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6" fill="hold"/>
                                        <p:tgtEl>
                                          <p:spTgt spid="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297" dur="2000"/>
                                        <p:tgtEl>
                                          <p:spTgt spid="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nodeType="clickEffect" presetClass="entr" presetSubtype="1" presetID="22" grpId="6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1" fill="hold"/>
                                        <p:tgtEl>
                                          <p:spTgt spid="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02" dur="500"/>
                                        <p:tgtEl>
                                          <p:spTgt spid="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Class="entr" presetSubtype="1" presetID="22" grpId="6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4" fill="hold"/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05" dur="500"/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00"/>
                            </p:stCondLst>
                            <p:childTnLst>
                              <p:par>
                                <p:cTn id="307" nodeType="afterEffect" presetClass="entr" presetSubtype="1" presetID="22" grpId="6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8" fill="hold"/>
                                        <p:tgtEl>
                                          <p:spTgt spid="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09" dur="500"/>
                                        <p:tgtEl>
                                          <p:spTgt spid="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1" nodeType="afterEffect" presetClass="entr" presetSubtype="1" presetID="22" grpId="6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2" fill="hold"/>
                                        <p:tgtEl>
                                          <p:spTgt spid="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13" dur="500"/>
                                        <p:tgtEl>
                                          <p:spTgt spid="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500"/>
                            </p:stCondLst>
                            <p:childTnLst>
                              <p:par>
                                <p:cTn id="315" nodeType="afterEffect" presetClass="entr" presetSubtype="1" presetID="22" grpId="6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6" fill="hold"/>
                                        <p:tgtEl>
                                          <p:spTgt spid="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17" dur="500"/>
                                        <p:tgtEl>
                                          <p:spTgt spid="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000"/>
                            </p:stCondLst>
                            <p:childTnLst>
                              <p:par>
                                <p:cTn id="319" nodeType="afterEffect" presetClass="entr" presetSubtype="6" presetID="18" grpId="6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21" dur="10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3000"/>
                            </p:stCondLst>
                            <p:childTnLst>
                              <p:par>
                                <p:cTn id="323" nodeType="afterEffect" presetClass="entr" presetSubtype="6" presetID="18" grpId="7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4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25" dur="10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4000"/>
                            </p:stCondLst>
                            <p:childTnLst>
                              <p:par>
                                <p:cTn id="327" nodeType="afterEffect" presetClass="entr" presetSubtype="6" presetID="18" grpId="7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8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29" dur="1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31" nodeType="afterEffect" presetClass="entr" presetSubtype="0" presetID="10" grpId="7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2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33" dur="2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35" nodeType="afterEffect" presetClass="entr" presetSubtype="6" presetID="18" grpId="7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6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37" dur="1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39" nodeType="afterEffect" presetClass="entr" presetSubtype="0" presetID="10" grpId="7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41" dur="2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3" nodeType="afterEffect" presetClass="entr" presetSubtype="6" presetID="18" grpId="7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4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45" dur="10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7" nodeType="afterEffect" presetClass="entr" presetSubtype="0" presetID="10" grpId="7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8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49" dur="2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1" nodeType="afterEffect" presetClass="entr" presetSubtype="6" presetID="18" grpId="7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2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53"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5" nodeType="afterEffect" presetClass="entr" presetSubtype="6" presetID="18" grpId="7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6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57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9" nodeType="afterEffect" presetClass="entr" presetSubtype="6" presetID="18" grpId="7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61" dur="10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63" nodeType="afterEffect" presetClass="entr" presetSubtype="0" presetID="10" grpId="8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4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65" dur="2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67" nodeType="afterEffect" presetClass="entr" presetSubtype="6" presetID="18" grpId="8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8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69" dur="1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1" nodeType="afterEffect" presetClass="entr" presetSubtype="0" presetID="10" grpId="8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2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3" dur="2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5" nodeType="afterEffect" presetClass="entr" presetSubtype="6" presetID="18" grpId="8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6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77" dur="1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379" nodeType="afterEffect" presetClass="entr" presetSubtype="0" presetID="10" grpId="8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81" dur="2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383" nodeType="afterEffect" presetClass="entr" presetSubtype="6" presetID="18" grpId="8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4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85" dur="1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25000"/>
                            </p:stCondLst>
                            <p:childTnLst>
                              <p:par>
                                <p:cTn id="387" nodeType="afterEffect" presetClass="entr" presetSubtype="0" presetID="10" grpId="8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8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89" dur="2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27000"/>
                            </p:stCondLst>
                            <p:childTnLst>
                              <p:par>
                                <p:cTn id="391" nodeType="afterEffect" presetClass="entr" presetSubtype="6" presetID="18" grpId="8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2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id="393" dur="1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28000"/>
                            </p:stCondLst>
                            <p:childTnLst>
                              <p:par>
                                <p:cTn id="395" nodeType="afterEffect" presetClass="entr" presetSubtype="0" presetID="10" grpId="8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6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7" dur="2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4" grpId="37"/>
      <p:bldP build="whole" bldLvl="1" animBg="1" rev="0" advAuto="0" spid="371" grpId="1"/>
      <p:bldP build="whole" bldLvl="1" animBg="1" rev="0" advAuto="0" spid="382" grpId="4"/>
      <p:bldP build="whole" bldLvl="1" animBg="1" rev="0" advAuto="0" spid="473" grpId="86"/>
      <p:bldP build="whole" bldLvl="1" animBg="1" rev="0" advAuto="0" spid="540" grpId="81"/>
      <p:bldP build="whole" bldLvl="1" animBg="1" rev="0" advAuto="0" spid="521" grpId="47"/>
      <p:bldP build="whole" bldLvl="1" animBg="1" rev="0" advAuto="0" spid="381" grpId="17"/>
      <p:bldP build="whole" bldLvl="1" animBg="1" rev="0" advAuto="0" spid="389" grpId="8"/>
      <p:bldP build="whole" bldLvl="1" animBg="1" rev="0" advAuto="0" spid="525" grpId="49"/>
      <p:bldP build="whole" bldLvl="1" animBg="1" rev="0" advAuto="0" spid="537" grpId="87"/>
      <p:bldP build="whole" bldLvl="1" animBg="1" rev="0" advAuto="0" spid="514" grpId="63"/>
      <p:bldP build="whole" bldLvl="1" animBg="1" rev="0" advAuto="0" spid="526" grpId="50"/>
      <p:bldP build="whole" bldLvl="1" animBg="1" rev="0" advAuto="0" spid="542" grpId="26"/>
      <p:bldP build="whole" bldLvl="1" animBg="1" rev="0" advAuto="0" spid="390" grpId="9"/>
      <p:bldP build="whole" bldLvl="1" animBg="1" rev="0" advAuto="0" spid="518" grpId="64"/>
      <p:bldP build="whole" bldLvl="1" animBg="1" rev="0" advAuto="0" spid="403" grpId="19"/>
      <p:bldP build="whole" bldLvl="1" animBg="1" rev="0" advAuto="0" spid="521" grpId="62"/>
      <p:bldP build="whole" bldLvl="1" animBg="1" rev="0" advAuto="0" spid="534" grpId="54"/>
      <p:bldP build="whole" bldLvl="1" animBg="1" rev="0" advAuto="0" spid="513" grpId="21"/>
      <p:bldP build="whole" bldLvl="1" animBg="1" rev="0" advAuto="0" spid="483" grpId="84"/>
      <p:bldP build="whole" bldLvl="1" animBg="1" rev="0" advAuto="0" spid="516" grpId="25"/>
      <p:bldP build="whole" bldLvl="1" animBg="1" rev="0" advAuto="0" spid="529" grpId="69"/>
      <p:bldP build="whole" bldLvl="1" animBg="1" rev="0" advAuto="0" spid="531" grpId="75"/>
      <p:bldP build="whole" bldLvl="1" animBg="1" rev="0" advAuto="0" spid="375" grpId="14"/>
      <p:bldP build="whole" bldLvl="1" animBg="1" rev="0" advAuto="0" spid="385" grpId="52"/>
      <p:bldP build="whole" bldLvl="1" animBg="1" rev="0" advAuto="0" spid="505" grpId="55"/>
      <p:bldP build="whole" bldLvl="1" animBg="1" rev="0" advAuto="0" spid="513" grpId="42"/>
      <p:bldP build="whole" bldLvl="1" animBg="1" rev="0" advAuto="0" spid="523" grpId="36"/>
      <p:bldP build="whole" bldLvl="1" animBg="1" rev="0" advAuto="0" spid="385" grpId="59"/>
      <p:bldP build="whole" bldLvl="1" animBg="1" rev="0" advAuto="0" spid="536" grpId="78"/>
      <p:bldP build="whole" bldLvl="1" animBg="1" rev="0" advAuto="0" spid="413" grpId="30"/>
      <p:bldP build="whole" bldLvl="1" animBg="1" rev="0" advAuto="0" spid="520" grpId="46"/>
      <p:bldP build="whole" bldLvl="1" animBg="1" rev="0" advAuto="0" spid="539" grpId="83"/>
      <p:bldP build="whole" bldLvl="1" animBg="1" rev="0" advAuto="0" spid="528" grpId="40"/>
      <p:bldP build="whole" bldLvl="1" animBg="1" rev="0" advAuto="0" spid="493" grpId="82"/>
      <p:bldP build="whole" bldLvl="1" animBg="1" rev="0" advAuto="0" spid="384" grpId="10"/>
      <p:bldP build="whole" bldLvl="1" animBg="1" rev="0" advAuto="0" spid="443" grpId="74"/>
      <p:bldP build="whole" bldLvl="1" animBg="1" rev="0" advAuto="0" spid="520" grpId="61"/>
      <p:bldP build="whole" bldLvl="1" animBg="1" rev="0" advAuto="0" spid="546" grpId="22"/>
      <p:bldP build="whole" bldLvl="1" animBg="1" rev="0" advAuto="0" spid="510" grpId="15"/>
      <p:bldP build="whole" bldLvl="1" animBg="1" rev="0" advAuto="0" spid="511" grpId="16"/>
      <p:bldP build="whole" bldLvl="1" animBg="1" rev="0" advAuto="0" spid="509" grpId="23"/>
      <p:bldP build="whole" bldLvl="1" animBg="1" rev="0" advAuto="0" spid="512" grpId="20"/>
      <p:bldP build="whole" bldLvl="1" animBg="1" rev="0" advAuto="0" spid="373" grpId="5"/>
      <p:bldP build="whole" bldLvl="1" animBg="1" rev="0" advAuto="0" spid="374" grpId="7"/>
      <p:bldP build="whole" bldLvl="1" animBg="1" rev="0" advAuto="0" spid="545" grpId="28"/>
      <p:bldP build="whole" bldLvl="1" animBg="1" rev="0" advAuto="0" spid="546" grpId="43"/>
      <p:bldP build="whole" bldLvl="1" animBg="1" rev="0" advAuto="0" spid="503" grpId="80"/>
      <p:bldP build="whole" bldLvl="1" animBg="1" rev="0" advAuto="0" spid="530" grpId="70"/>
      <p:bldP build="whole" bldLvl="1" animBg="1" rev="0" advAuto="0" spid="423" grpId="38"/>
      <p:bldP build="whole" bldLvl="1" animBg="1" rev="0" advAuto="0" spid="453" grpId="72"/>
      <p:bldP build="whole" bldLvl="1" animBg="1" rev="0" advAuto="0" spid="533" grpId="71"/>
      <p:bldP build="whole" bldLvl="1" animBg="1" rev="0" advAuto="0" spid="509" grpId="44"/>
      <p:bldP build="whole" bldLvl="1" animBg="1" rev="0" advAuto="0" spid="515" grpId="35"/>
      <p:bldP build="whole" bldLvl="1" animBg="1" rev="0" advAuto="0" spid="545" grpId="39"/>
      <p:bldP build="whole" bldLvl="1" animBg="1" rev="0" advAuto="0" spid="512" grpId="41"/>
      <p:bldP build="whole" bldLvl="1" animBg="1" rev="0" advAuto="0" spid="519" grpId="34"/>
      <p:bldP build="whole" bldLvl="1" animBg="1" rev="0" advAuto="0" spid="506" grpId="56"/>
      <p:bldP build="whole" bldLvl="1" animBg="1" rev="0" advAuto="0" spid="507" grpId="57"/>
      <p:bldP build="whole" bldLvl="1" animBg="1" rev="0" advAuto="0" spid="535" grpId="77"/>
      <p:bldP build="whole" bldLvl="1" animBg="1" rev="0" advAuto="0" spid="508" grpId="58"/>
      <p:bldP build="p" bldLvl="5" animBg="1" rev="0" advAuto="0" spid="504" grpId="67"/>
      <p:bldP build="whole" bldLvl="1" animBg="1" rev="0" advAuto="0" spid="378" grpId="3"/>
      <p:bldP build="whole" bldLvl="1" animBg="1" rev="0" advAuto="0" spid="541" grpId="79"/>
      <p:bldP build="whole" bldLvl="1" animBg="1" rev="0" advAuto="0" spid="383" grpId="6"/>
      <p:bldP build="whole" bldLvl="1" animBg="1" rev="0" advAuto="0" spid="538" grpId="85"/>
      <p:bldP build="whole" bldLvl="1" animBg="1" rev="0" advAuto="0" spid="522" grpId="51"/>
      <p:bldP build="whole" bldLvl="1" animBg="1" rev="0" advAuto="0" spid="515" grpId="66"/>
      <p:bldP build="whole" bldLvl="1" animBg="1" rev="0" advAuto="0" spid="522" grpId="60"/>
      <p:bldP build="whole" bldLvl="1" animBg="1" rev="0" advAuto="0" spid="391" grpId="11"/>
      <p:bldP build="whole" bldLvl="1" animBg="1" rev="0" advAuto="0" spid="370" grpId="24"/>
      <p:bldP build="whole" bldLvl="1" animBg="1" rev="0" advAuto="0" spid="519" grpId="65"/>
      <p:bldP build="whole" bldLvl="1" animBg="1" rev="0" advAuto="0" spid="392" grpId="13"/>
      <p:bldP build="whole" bldLvl="1" animBg="1" rev="0" advAuto="0" spid="368" grpId="18"/>
      <p:bldP build="whole" bldLvl="1" animBg="1" rev="0" advAuto="0" spid="393" grpId="12"/>
      <p:bldP build="whole" bldLvl="1" animBg="1" rev="0" advAuto="0" spid="365" grpId="31"/>
      <p:bldP build="whole" bldLvl="1" animBg="1" rev="0" advAuto="0" spid="368" grpId="29"/>
      <p:bldP build="whole" bldLvl="1" animBg="1" rev="0" advAuto="0" spid="388" grpId="53"/>
      <p:bldP build="whole" bldLvl="1" animBg="1" rev="0" advAuto="0" spid="463" grpId="88"/>
      <p:bldP build="whole" bldLvl="1" animBg="1" rev="0" advAuto="0" spid="517" grpId="27"/>
      <p:bldP build="whole" bldLvl="1" animBg="1" rev="0" advAuto="0" spid="365" grpId="45"/>
      <p:bldP build="whole" bldLvl="1" animBg="1" rev="0" advAuto="0" spid="518" grpId="33"/>
      <p:bldP build="whole" bldLvl="1" animBg="1" rev="0" advAuto="0" spid="532" grpId="73"/>
      <p:bldP build="whole" bldLvl="1" animBg="1" rev="0" advAuto="0" spid="433" grpId="76"/>
      <p:bldP build="p" bldLvl="5" animBg="1" rev="0" advAuto="0" spid="547" grpId="68"/>
      <p:bldP build="p" bldLvl="5" animBg="1" rev="0" advAuto="0" spid="372" grpId="2"/>
      <p:bldP build="whole" bldLvl="1" animBg="1" rev="0" advAuto="0" spid="527" grpId="32"/>
      <p:bldP build="whole" bldLvl="1" animBg="1" rev="0" advAuto="0" spid="514" grpId="48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FFF7"/>
      </a:accent1>
      <a:accent2>
        <a:srgbClr val="33CCCC"/>
      </a:accent2>
      <a:accent3>
        <a:srgbClr val="FFFFE8"/>
      </a:accent3>
      <a:accent4>
        <a:srgbClr val="707070"/>
      </a:accent4>
      <a:accent5>
        <a:srgbClr val="FFFFFA"/>
      </a:accent5>
      <a:accent6>
        <a:srgbClr val="2EB9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D9"/>
        </a:solidFill>
        <a:ln w="25400" cap="flat">
          <a:solidFill>
            <a:srgbClr val="FFFFF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7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FFF7"/>
      </a:accent1>
      <a:accent2>
        <a:srgbClr val="33CCCC"/>
      </a:accent2>
      <a:accent3>
        <a:srgbClr val="FFFFE8"/>
      </a:accent3>
      <a:accent4>
        <a:srgbClr val="707070"/>
      </a:accent4>
      <a:accent5>
        <a:srgbClr val="FFFFFA"/>
      </a:accent5>
      <a:accent6>
        <a:srgbClr val="2EB9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D9"/>
        </a:solidFill>
        <a:ln w="25400" cap="flat">
          <a:solidFill>
            <a:srgbClr val="FFFFF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7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